
<file path=[Content_Types].xml><?xml version="1.0" encoding="utf-8"?>
<Types xmlns="http://schemas.openxmlformats.org/package/2006/content-types">
  <Default Extension="png" ContentType="image/png"/>
  <Default Extension="jpe"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9"/>
  </p:notesMasterIdLst>
  <p:sldIdLst>
    <p:sldId id="261" r:id="rId2"/>
    <p:sldId id="263" r:id="rId3"/>
    <p:sldId id="264" r:id="rId4"/>
    <p:sldId id="265" r:id="rId5"/>
    <p:sldId id="272" r:id="rId6"/>
    <p:sldId id="271" r:id="rId7"/>
    <p:sldId id="273" r:id="rId8"/>
    <p:sldId id="274" r:id="rId9"/>
    <p:sldId id="275" r:id="rId10"/>
    <p:sldId id="276" r:id="rId11"/>
    <p:sldId id="290" r:id="rId12"/>
    <p:sldId id="277" r:id="rId13"/>
    <p:sldId id="291" r:id="rId14"/>
    <p:sldId id="278" r:id="rId15"/>
    <p:sldId id="289" r:id="rId16"/>
    <p:sldId id="279" r:id="rId17"/>
    <p:sldId id="292" r:id="rId18"/>
    <p:sldId id="280" r:id="rId19"/>
    <p:sldId id="293" r:id="rId20"/>
    <p:sldId id="281" r:id="rId21"/>
    <p:sldId id="282" r:id="rId22"/>
    <p:sldId id="294" r:id="rId23"/>
    <p:sldId id="283" r:id="rId24"/>
    <p:sldId id="295" r:id="rId25"/>
    <p:sldId id="284" r:id="rId26"/>
    <p:sldId id="285" r:id="rId27"/>
    <p:sldId id="296" r:id="rId28"/>
    <p:sldId id="297" r:id="rId29"/>
    <p:sldId id="286" r:id="rId30"/>
    <p:sldId id="287" r:id="rId31"/>
    <p:sldId id="298" r:id="rId32"/>
    <p:sldId id="299" r:id="rId33"/>
    <p:sldId id="300" r:id="rId34"/>
    <p:sldId id="301" r:id="rId35"/>
    <p:sldId id="302" r:id="rId36"/>
    <p:sldId id="288" r:id="rId37"/>
    <p:sldId id="303"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AB"/>
    <a:srgbClr val="FFFF69"/>
    <a:srgbClr val="3B66B3"/>
    <a:srgbClr val="4D7ACB"/>
    <a:srgbClr val="2C69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40" autoAdjust="0"/>
    <p:restoredTop sz="84909" autoAdjust="0"/>
  </p:normalViewPr>
  <p:slideViewPr>
    <p:cSldViewPr>
      <p:cViewPr>
        <p:scale>
          <a:sx n="50" d="100"/>
          <a:sy n="50" d="100"/>
        </p:scale>
        <p:origin x="-1968" y="-3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FC2101-EF06-4DE9-8A55-F3DF6A487261}" type="datetimeFigureOut">
              <a:rPr lang="es-ES" smtClean="0"/>
              <a:t>18/05/2016</a:t>
            </a:fld>
            <a:endParaRPr lang="es-E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B57A3B-EE17-4724-82F0-E3DCCE4B82B1}" type="slidenum">
              <a:rPr lang="es-ES" smtClean="0"/>
              <a:t>‹#›</a:t>
            </a:fld>
            <a:endParaRPr lang="es-ES"/>
          </a:p>
        </p:txBody>
      </p:sp>
    </p:spTree>
    <p:extLst>
      <p:ext uri="{BB962C8B-B14F-4D97-AF65-F5344CB8AC3E}">
        <p14:creationId xmlns:p14="http://schemas.microsoft.com/office/powerpoint/2010/main" val="2459557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Se tiene un pulmón humano en el que se estudia el consumo</a:t>
            </a:r>
            <a:r>
              <a:rPr lang="es-ES" baseline="0" dirty="0" smtClean="0"/>
              <a:t> de oxígeno. Para realizar el estudio se tiene que tener en cuenta tanto la velocidad de transporte de oxígeno como la velocidad de consumo de oxígeno. Entonces se han utilizado distintos parámetros para poder llevar a cabo los cálculos. Parámetros de solubilidad, </a:t>
            </a:r>
            <a:r>
              <a:rPr lang="es-ES" baseline="0" dirty="0" err="1" smtClean="0"/>
              <a:t>difusividad</a:t>
            </a:r>
            <a:r>
              <a:rPr lang="es-ES" baseline="0" dirty="0" smtClean="0"/>
              <a:t> y transporte de materia. Además de la geometría y características del pulmón y la cantidad de oxígeno que recibe el cuerpo.</a:t>
            </a:r>
            <a:endParaRPr lang="es-ES" dirty="0"/>
          </a:p>
        </p:txBody>
      </p:sp>
      <p:sp>
        <p:nvSpPr>
          <p:cNvPr id="4" name="Slide Number Placeholder 3"/>
          <p:cNvSpPr>
            <a:spLocks noGrp="1"/>
          </p:cNvSpPr>
          <p:nvPr>
            <p:ph type="sldNum" sz="quarter" idx="10"/>
          </p:nvPr>
        </p:nvSpPr>
        <p:spPr/>
        <p:txBody>
          <a:bodyPr/>
          <a:lstStyle/>
          <a:p>
            <a:fld id="{30B57A3B-EE17-4724-82F0-E3DCCE4B82B1}" type="slidenum">
              <a:rPr lang="es-ES" smtClean="0"/>
              <a:t>3</a:t>
            </a:fld>
            <a:endParaRPr lang="es-ES"/>
          </a:p>
        </p:txBody>
      </p:sp>
    </p:spTree>
    <p:extLst>
      <p:ext uri="{BB962C8B-B14F-4D97-AF65-F5344CB8AC3E}">
        <p14:creationId xmlns:p14="http://schemas.microsoft.com/office/powerpoint/2010/main" val="1206037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 Destacar que las </a:t>
                </a:r>
                <a:r>
                  <a:rPr lang="es-ES" sz="1200" kern="1200" dirty="0" err="1" smtClean="0">
                    <a:solidFill>
                      <a:schemeClr val="tx1"/>
                    </a:solidFill>
                    <a:effectLst/>
                    <a:latin typeface="+mn-lt"/>
                    <a:ea typeface="+mn-ea"/>
                    <a:cs typeface="+mn-cs"/>
                  </a:rPr>
                  <a:t>ra</a:t>
                </a:r>
                <a:r>
                  <a:rPr lang="es-ES" sz="1200" kern="1200" dirty="0" smtClean="0">
                    <a:solidFill>
                      <a:schemeClr val="tx1"/>
                    </a:solidFill>
                    <a:effectLst/>
                    <a:latin typeface="+mn-lt"/>
                    <a:ea typeface="+mn-ea"/>
                    <a:cs typeface="+mn-cs"/>
                  </a:rPr>
                  <a:t> se han obtenido </a:t>
                </a:r>
                <a:r>
                  <a:rPr lang="es-ES" sz="1200" kern="1200" dirty="0" err="1" smtClean="0">
                    <a:solidFill>
                      <a:schemeClr val="tx1"/>
                    </a:solidFill>
                    <a:effectLst/>
                    <a:latin typeface="+mn-lt"/>
                    <a:ea typeface="+mn-ea"/>
                    <a:cs typeface="+mn-cs"/>
                  </a:rPr>
                  <a:t>diviendo</a:t>
                </a:r>
                <a:r>
                  <a:rPr lang="es-ES" sz="1200" kern="1200" dirty="0" smtClean="0">
                    <a:solidFill>
                      <a:schemeClr val="tx1"/>
                    </a:solidFill>
                    <a:effectLst/>
                    <a:latin typeface="+mn-lt"/>
                    <a:ea typeface="+mn-ea"/>
                    <a:cs typeface="+mn-cs"/>
                  </a:rPr>
                  <a:t> entre el volumen de pulmón</a:t>
                </a:r>
                <a:r>
                  <a:rPr lang="es-ES" sz="1200" kern="1200" baseline="0" dirty="0" smtClean="0">
                    <a:solidFill>
                      <a:schemeClr val="tx1"/>
                    </a:solidFill>
                    <a:effectLst/>
                    <a:latin typeface="+mn-lt"/>
                    <a:ea typeface="+mn-ea"/>
                    <a:cs typeface="+mn-cs"/>
                  </a:rPr>
                  <a:t> . </a:t>
                </a:r>
                <a:r>
                  <a:rPr lang="es-ES" sz="1200" kern="1200" dirty="0" smtClean="0">
                    <a:solidFill>
                      <a:schemeClr val="tx1"/>
                    </a:solidFill>
                    <a:effectLst/>
                    <a:latin typeface="+mn-lt"/>
                    <a:ea typeface="+mn-ea"/>
                    <a:cs typeface="+mn-cs"/>
                  </a:rPr>
                  <a:t>En el enunciado del problema se pide el cálculo de la velocidad de reacción y la fracción volumétrica de pulmón no utilizado. Para realizar el cálculo de la velocidad de reacción se procedería a realizar el algoritmo de cálculo presentado en el apartado 4.2. y posteriormente al cálculo de la fracción volumétrica de pulmón no utilizado. </a:t>
                </a:r>
              </a:p>
              <a:p>
                <a:r>
                  <a:rPr lang="es-ES" sz="1200" kern="1200" dirty="0" smtClean="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sSub>
                        <m:sSubPr>
                          <m:ctrlPr>
                            <a:rPr lang="es-ES" sz="1200" i="1" kern="1200">
                              <a:solidFill>
                                <a:schemeClr val="tx1"/>
                              </a:solidFill>
                              <a:effectLst/>
                              <a:latin typeface="Cambria Math"/>
                              <a:ea typeface="+mn-ea"/>
                              <a:cs typeface="+mn-cs"/>
                            </a:rPr>
                          </m:ctrlPr>
                        </m:sSubPr>
                        <m:e>
                          <m:r>
                            <a:rPr lang="es-ES" sz="1200" i="1" kern="1200">
                              <a:solidFill>
                                <a:schemeClr val="tx1"/>
                              </a:solidFill>
                              <a:effectLst/>
                              <a:latin typeface="Cambria Math"/>
                              <a:ea typeface="+mn-ea"/>
                              <a:cs typeface="+mn-cs"/>
                            </a:rPr>
                            <m:t>𝑁</m:t>
                          </m:r>
                        </m:e>
                        <m:sub>
                          <m:sSub>
                            <m:sSubPr>
                              <m:ctrlPr>
                                <a:rPr lang="es-ES" sz="1200" i="1" kern="1200">
                                  <a:solidFill>
                                    <a:schemeClr val="tx1"/>
                                  </a:solidFill>
                                  <a:effectLst/>
                                  <a:latin typeface="Cambria Math"/>
                                  <a:ea typeface="+mn-ea"/>
                                  <a:cs typeface="+mn-cs"/>
                                </a:rPr>
                              </m:ctrlPr>
                            </m:sSubPr>
                            <m:e>
                              <m:r>
                                <a:rPr lang="es-ES" sz="1200" i="1" kern="1200">
                                  <a:solidFill>
                                    <a:schemeClr val="tx1"/>
                                  </a:solidFill>
                                  <a:effectLst/>
                                  <a:latin typeface="Cambria Math"/>
                                  <a:ea typeface="+mn-ea"/>
                                  <a:cs typeface="+mn-cs"/>
                                </a:rPr>
                                <m:t>𝑂</m:t>
                              </m:r>
                            </m:e>
                            <m:sub>
                              <m:r>
                                <a:rPr lang="es-ES" sz="1200" i="1" kern="1200">
                                  <a:solidFill>
                                    <a:schemeClr val="tx1"/>
                                  </a:solidFill>
                                  <a:effectLst/>
                                  <a:latin typeface="Cambria Math"/>
                                  <a:ea typeface="+mn-ea"/>
                                  <a:cs typeface="+mn-cs"/>
                                </a:rPr>
                                <m:t>2</m:t>
                              </m:r>
                            </m:sub>
                          </m:sSub>
                          <m:r>
                            <a:rPr lang="es-ES" sz="1200" i="1" kern="1200">
                              <a:solidFill>
                                <a:schemeClr val="tx1"/>
                              </a:solidFill>
                              <a:effectLst/>
                              <a:latin typeface="Cambria Math"/>
                              <a:ea typeface="+mn-ea"/>
                              <a:cs typeface="+mn-cs"/>
                            </a:rPr>
                            <m:t>,</m:t>
                          </m:r>
                          <m:r>
                            <a:rPr lang="es-ES" sz="1200" i="1" kern="1200">
                              <a:solidFill>
                                <a:schemeClr val="tx1"/>
                              </a:solidFill>
                              <a:effectLst/>
                              <a:latin typeface="Cambria Math"/>
                              <a:ea typeface="+mn-ea"/>
                              <a:cs typeface="+mn-cs"/>
                            </a:rPr>
                            <m:t>𝑜</m:t>
                          </m:r>
                        </m:sub>
                      </m:sSub>
                      <m:r>
                        <a:rPr lang="es-ES" sz="1200" i="1" kern="1200">
                          <a:solidFill>
                            <a:schemeClr val="tx1"/>
                          </a:solidFill>
                          <a:effectLst/>
                          <a:latin typeface="Cambria Math"/>
                          <a:ea typeface="+mn-ea"/>
                          <a:cs typeface="+mn-cs"/>
                        </a:rPr>
                        <m:t>=</m:t>
                      </m:r>
                      <m:sSub>
                        <m:sSubPr>
                          <m:ctrlPr>
                            <a:rPr lang="es-ES" sz="1200" i="1" kern="1200">
                              <a:solidFill>
                                <a:schemeClr val="tx1"/>
                              </a:solidFill>
                              <a:effectLst/>
                              <a:latin typeface="Cambria Math"/>
                              <a:ea typeface="+mn-ea"/>
                              <a:cs typeface="+mn-cs"/>
                            </a:rPr>
                          </m:ctrlPr>
                        </m:sSubPr>
                        <m:e>
                          <m:r>
                            <a:rPr lang="es-ES" sz="1200" i="1" kern="1200">
                              <a:solidFill>
                                <a:schemeClr val="tx1"/>
                              </a:solidFill>
                              <a:effectLst/>
                              <a:latin typeface="Cambria Math"/>
                              <a:ea typeface="+mn-ea"/>
                              <a:cs typeface="+mn-cs"/>
                            </a:rPr>
                            <m:t>𝐶</m:t>
                          </m:r>
                        </m:e>
                        <m:sub>
                          <m:sSub>
                            <m:sSubPr>
                              <m:ctrlPr>
                                <a:rPr lang="es-ES" sz="1200" i="1" kern="1200">
                                  <a:solidFill>
                                    <a:schemeClr val="tx1"/>
                                  </a:solidFill>
                                  <a:effectLst/>
                                  <a:latin typeface="Cambria Math"/>
                                  <a:ea typeface="+mn-ea"/>
                                  <a:cs typeface="+mn-cs"/>
                                </a:rPr>
                              </m:ctrlPr>
                            </m:sSubPr>
                            <m:e>
                              <m:r>
                                <a:rPr lang="es-ES" sz="1200" i="1" kern="1200">
                                  <a:solidFill>
                                    <a:schemeClr val="tx1"/>
                                  </a:solidFill>
                                  <a:effectLst/>
                                  <a:latin typeface="Cambria Math"/>
                                  <a:ea typeface="+mn-ea"/>
                                  <a:cs typeface="+mn-cs"/>
                                </a:rPr>
                                <m:t>𝑂</m:t>
                              </m:r>
                            </m:e>
                            <m:sub>
                              <m:r>
                                <a:rPr lang="es-ES" sz="1200" i="1" kern="1200">
                                  <a:solidFill>
                                    <a:schemeClr val="tx1"/>
                                  </a:solidFill>
                                  <a:effectLst/>
                                  <a:latin typeface="Cambria Math"/>
                                  <a:ea typeface="+mn-ea"/>
                                  <a:cs typeface="+mn-cs"/>
                                </a:rPr>
                                <m:t>2</m:t>
                              </m:r>
                            </m:sub>
                          </m:sSub>
                        </m:sub>
                      </m:sSub>
                      <m:r>
                        <a:rPr lang="es-ES" sz="1200" i="1" kern="1200">
                          <a:solidFill>
                            <a:schemeClr val="tx1"/>
                          </a:solidFill>
                          <a:effectLst/>
                          <a:latin typeface="Cambria Math"/>
                          <a:ea typeface="+mn-ea"/>
                          <a:cs typeface="+mn-cs"/>
                        </a:rPr>
                        <m:t>∙</m:t>
                      </m:r>
                      <m:sSub>
                        <m:sSubPr>
                          <m:ctrlPr>
                            <a:rPr lang="es-ES" sz="1200" i="1" kern="1200">
                              <a:solidFill>
                                <a:schemeClr val="tx1"/>
                              </a:solidFill>
                              <a:effectLst/>
                              <a:latin typeface="Cambria Math"/>
                              <a:ea typeface="+mn-ea"/>
                              <a:cs typeface="+mn-cs"/>
                            </a:rPr>
                          </m:ctrlPr>
                        </m:sSubPr>
                        <m:e>
                          <m:r>
                            <a:rPr lang="es-ES" sz="1200" i="1" kern="1200">
                              <a:solidFill>
                                <a:schemeClr val="tx1"/>
                              </a:solidFill>
                              <a:effectLst/>
                              <a:latin typeface="Cambria Math"/>
                              <a:ea typeface="+mn-ea"/>
                              <a:cs typeface="+mn-cs"/>
                            </a:rPr>
                            <m:t>𝑉</m:t>
                          </m:r>
                        </m:e>
                        <m:sub>
                          <m:r>
                            <a:rPr lang="es-ES" sz="1200" i="1" kern="1200">
                              <a:solidFill>
                                <a:schemeClr val="tx1"/>
                              </a:solidFill>
                              <a:effectLst/>
                              <a:latin typeface="Cambria Math"/>
                              <a:ea typeface="+mn-ea"/>
                              <a:cs typeface="+mn-cs"/>
                            </a:rPr>
                            <m:t>𝑝𝑢𝑙𝑚</m:t>
                          </m:r>
                          <m:r>
                            <a:rPr lang="es-ES" sz="1200" i="1" kern="1200">
                              <a:solidFill>
                                <a:schemeClr val="tx1"/>
                              </a:solidFill>
                              <a:effectLst/>
                              <a:latin typeface="Cambria Math"/>
                              <a:ea typeface="+mn-ea"/>
                              <a:cs typeface="+mn-cs"/>
                            </a:rPr>
                            <m:t>ó</m:t>
                          </m:r>
                          <m:r>
                            <a:rPr lang="es-ES" sz="1200" i="1" kern="1200">
                              <a:solidFill>
                                <a:schemeClr val="tx1"/>
                              </a:solidFill>
                              <a:effectLst/>
                              <a:latin typeface="Cambria Math"/>
                              <a:ea typeface="+mn-ea"/>
                              <a:cs typeface="+mn-cs"/>
                            </a:rPr>
                            <m:t>𝑛</m:t>
                          </m:r>
                        </m:sub>
                      </m:sSub>
                    </m:oMath>
                  </m:oMathPara>
                </a14:m>
                <a:endParaRPr lang="es-ES" sz="1200" kern="1200" dirty="0">
                  <a:solidFill>
                    <a:schemeClr val="tx1"/>
                  </a:solidFill>
                  <a:effectLst/>
                  <a:latin typeface="+mn-lt"/>
                  <a:ea typeface="+mn-ea"/>
                  <a:cs typeface="+mn-cs"/>
                </a:endParaRPr>
              </a:p>
              <a:p>
                <a:endParaRPr lang="es-E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 Destacar que las </a:t>
                </a:r>
                <a:r>
                  <a:rPr lang="es-ES" sz="1200" kern="1200" dirty="0" err="1" smtClean="0">
                    <a:solidFill>
                      <a:schemeClr val="tx1"/>
                    </a:solidFill>
                    <a:effectLst/>
                    <a:latin typeface="+mn-lt"/>
                    <a:ea typeface="+mn-ea"/>
                    <a:cs typeface="+mn-cs"/>
                  </a:rPr>
                  <a:t>ra</a:t>
                </a:r>
                <a:r>
                  <a:rPr lang="es-ES" sz="1200" kern="1200" dirty="0" smtClean="0">
                    <a:solidFill>
                      <a:schemeClr val="tx1"/>
                    </a:solidFill>
                    <a:effectLst/>
                    <a:latin typeface="+mn-lt"/>
                    <a:ea typeface="+mn-ea"/>
                    <a:cs typeface="+mn-cs"/>
                  </a:rPr>
                  <a:t> se han obtenido </a:t>
                </a:r>
                <a:r>
                  <a:rPr lang="es-ES" sz="1200" kern="1200" dirty="0" err="1" smtClean="0">
                    <a:solidFill>
                      <a:schemeClr val="tx1"/>
                    </a:solidFill>
                    <a:effectLst/>
                    <a:latin typeface="+mn-lt"/>
                    <a:ea typeface="+mn-ea"/>
                    <a:cs typeface="+mn-cs"/>
                  </a:rPr>
                  <a:t>diviendo</a:t>
                </a:r>
                <a:r>
                  <a:rPr lang="es-ES" sz="1200" kern="1200" dirty="0" smtClean="0">
                    <a:solidFill>
                      <a:schemeClr val="tx1"/>
                    </a:solidFill>
                    <a:effectLst/>
                    <a:latin typeface="+mn-lt"/>
                    <a:ea typeface="+mn-ea"/>
                    <a:cs typeface="+mn-cs"/>
                  </a:rPr>
                  <a:t> entre el volumen de pulmón</a:t>
                </a:r>
                <a:r>
                  <a:rPr lang="es-ES" sz="1200" kern="1200" baseline="0" dirty="0" smtClean="0">
                    <a:solidFill>
                      <a:schemeClr val="tx1"/>
                    </a:solidFill>
                    <a:effectLst/>
                    <a:latin typeface="+mn-lt"/>
                    <a:ea typeface="+mn-ea"/>
                    <a:cs typeface="+mn-cs"/>
                  </a:rPr>
                  <a:t> . </a:t>
                </a:r>
                <a:r>
                  <a:rPr lang="es-ES" sz="1200" kern="1200" dirty="0" smtClean="0">
                    <a:solidFill>
                      <a:schemeClr val="tx1"/>
                    </a:solidFill>
                    <a:effectLst/>
                    <a:latin typeface="+mn-lt"/>
                    <a:ea typeface="+mn-ea"/>
                    <a:cs typeface="+mn-cs"/>
                  </a:rPr>
                  <a:t>En el enunciado del problema se pide el cálculo de la velocidad de reacción y la fracción volumétrica de pulmón no utilizado. Para realizar el cálculo de la velocidad de reacción se procedería a realizar el algoritmo de cálculo presentado en el apartado 4.2. y posteriormente al cálculo de la fracción volumétrica de pulmón no utilizado. </a:t>
                </a:r>
              </a:p>
              <a:p>
                <a:r>
                  <a:rPr lang="es-ES" sz="1200" kern="1200" dirty="0" smtClean="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r>
                  <a:rPr lang="es-ES" sz="1200" i="0" kern="1200">
                    <a:solidFill>
                      <a:schemeClr val="tx1"/>
                    </a:solidFill>
                    <a:effectLst/>
                    <a:latin typeface="+mn-lt"/>
                    <a:ea typeface="+mn-ea"/>
                    <a:cs typeface="+mn-cs"/>
                  </a:rPr>
                  <a:t>𝑁_(𝑂_2,𝑜)=𝐶_(𝑂_2 )∙𝑉_𝑝𝑢𝑙𝑚ó𝑛</a:t>
                </a:r>
                <a:endParaRPr lang="es-ES" sz="1200" kern="1200" dirty="0">
                  <a:solidFill>
                    <a:schemeClr val="tx1"/>
                  </a:solidFill>
                  <a:effectLst/>
                  <a:latin typeface="+mn-lt"/>
                  <a:ea typeface="+mn-ea"/>
                  <a:cs typeface="+mn-cs"/>
                </a:endParaRPr>
              </a:p>
              <a:p>
                <a:endParaRPr lang="es-ES" dirty="0"/>
              </a:p>
            </p:txBody>
          </p:sp>
        </mc:Fallback>
      </mc:AlternateContent>
      <p:sp>
        <p:nvSpPr>
          <p:cNvPr id="4" name="Slide Number Placeholder 3"/>
          <p:cNvSpPr>
            <a:spLocks noGrp="1"/>
          </p:cNvSpPr>
          <p:nvPr>
            <p:ph type="sldNum" sz="quarter" idx="10"/>
          </p:nvPr>
        </p:nvSpPr>
        <p:spPr/>
        <p:txBody>
          <a:bodyPr/>
          <a:lstStyle/>
          <a:p>
            <a:fld id="{30B57A3B-EE17-4724-82F0-E3DCCE4B82B1}" type="slidenum">
              <a:rPr lang="es-ES" smtClean="0"/>
              <a:t>16</a:t>
            </a:fld>
            <a:endParaRPr lang="es-ES"/>
          </a:p>
        </p:txBody>
      </p:sp>
    </p:spTree>
    <p:extLst>
      <p:ext uri="{BB962C8B-B14F-4D97-AF65-F5344CB8AC3E}">
        <p14:creationId xmlns:p14="http://schemas.microsoft.com/office/powerpoint/2010/main" val="1199075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 Destacar que las </a:t>
                </a:r>
                <a:r>
                  <a:rPr lang="es-ES" sz="1200" kern="1200" dirty="0" err="1" smtClean="0">
                    <a:solidFill>
                      <a:schemeClr val="tx1"/>
                    </a:solidFill>
                    <a:effectLst/>
                    <a:latin typeface="+mn-lt"/>
                    <a:ea typeface="+mn-ea"/>
                    <a:cs typeface="+mn-cs"/>
                  </a:rPr>
                  <a:t>ra</a:t>
                </a:r>
                <a:r>
                  <a:rPr lang="es-ES" sz="1200" kern="1200" dirty="0" smtClean="0">
                    <a:solidFill>
                      <a:schemeClr val="tx1"/>
                    </a:solidFill>
                    <a:effectLst/>
                    <a:latin typeface="+mn-lt"/>
                    <a:ea typeface="+mn-ea"/>
                    <a:cs typeface="+mn-cs"/>
                  </a:rPr>
                  <a:t> se han obtenido </a:t>
                </a:r>
                <a:r>
                  <a:rPr lang="es-ES" sz="1200" kern="1200" dirty="0" err="1" smtClean="0">
                    <a:solidFill>
                      <a:schemeClr val="tx1"/>
                    </a:solidFill>
                    <a:effectLst/>
                    <a:latin typeface="+mn-lt"/>
                    <a:ea typeface="+mn-ea"/>
                    <a:cs typeface="+mn-cs"/>
                  </a:rPr>
                  <a:t>diviendo</a:t>
                </a:r>
                <a:r>
                  <a:rPr lang="es-ES" sz="1200" kern="1200" dirty="0" smtClean="0">
                    <a:solidFill>
                      <a:schemeClr val="tx1"/>
                    </a:solidFill>
                    <a:effectLst/>
                    <a:latin typeface="+mn-lt"/>
                    <a:ea typeface="+mn-ea"/>
                    <a:cs typeface="+mn-cs"/>
                  </a:rPr>
                  <a:t> entre el volumen de pulmón</a:t>
                </a:r>
                <a:r>
                  <a:rPr lang="es-ES" sz="1200" kern="1200" baseline="0" dirty="0" smtClean="0">
                    <a:solidFill>
                      <a:schemeClr val="tx1"/>
                    </a:solidFill>
                    <a:effectLst/>
                    <a:latin typeface="+mn-lt"/>
                    <a:ea typeface="+mn-ea"/>
                    <a:cs typeface="+mn-cs"/>
                  </a:rPr>
                  <a:t> . </a:t>
                </a:r>
                <a:r>
                  <a:rPr lang="es-ES" sz="1200" kern="1200" dirty="0" smtClean="0">
                    <a:solidFill>
                      <a:schemeClr val="tx1"/>
                    </a:solidFill>
                    <a:effectLst/>
                    <a:latin typeface="+mn-lt"/>
                    <a:ea typeface="+mn-ea"/>
                    <a:cs typeface="+mn-cs"/>
                  </a:rPr>
                  <a:t>En el enunciado del problema se pide el cálculo de la velocidad de reacción y la fracción volumétrica de pulmón no utilizado. Para realizar el cálculo de la velocidad de reacción se procedería a realizar el algoritmo de cálculo presentado en el apartado 4.2. y posteriormente al cálculo de la fracción volumétrica de pulmón no utilizado. </a:t>
                </a:r>
              </a:p>
              <a:p>
                <a:r>
                  <a:rPr lang="es-ES" sz="1200" kern="1200" dirty="0" smtClean="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sSub>
                        <m:sSubPr>
                          <m:ctrlPr>
                            <a:rPr lang="es-ES" sz="1200" i="1" kern="1200">
                              <a:solidFill>
                                <a:schemeClr val="tx1"/>
                              </a:solidFill>
                              <a:effectLst/>
                              <a:latin typeface="Cambria Math"/>
                              <a:ea typeface="+mn-ea"/>
                              <a:cs typeface="+mn-cs"/>
                            </a:rPr>
                          </m:ctrlPr>
                        </m:sSubPr>
                        <m:e>
                          <m:r>
                            <a:rPr lang="es-ES" sz="1200" i="1" kern="1200">
                              <a:solidFill>
                                <a:schemeClr val="tx1"/>
                              </a:solidFill>
                              <a:effectLst/>
                              <a:latin typeface="Cambria Math"/>
                              <a:ea typeface="+mn-ea"/>
                              <a:cs typeface="+mn-cs"/>
                            </a:rPr>
                            <m:t>𝑁</m:t>
                          </m:r>
                        </m:e>
                        <m:sub>
                          <m:sSub>
                            <m:sSubPr>
                              <m:ctrlPr>
                                <a:rPr lang="es-ES" sz="1200" i="1" kern="1200">
                                  <a:solidFill>
                                    <a:schemeClr val="tx1"/>
                                  </a:solidFill>
                                  <a:effectLst/>
                                  <a:latin typeface="Cambria Math"/>
                                  <a:ea typeface="+mn-ea"/>
                                  <a:cs typeface="+mn-cs"/>
                                </a:rPr>
                              </m:ctrlPr>
                            </m:sSubPr>
                            <m:e>
                              <m:r>
                                <a:rPr lang="es-ES" sz="1200" i="1" kern="1200">
                                  <a:solidFill>
                                    <a:schemeClr val="tx1"/>
                                  </a:solidFill>
                                  <a:effectLst/>
                                  <a:latin typeface="Cambria Math"/>
                                  <a:ea typeface="+mn-ea"/>
                                  <a:cs typeface="+mn-cs"/>
                                </a:rPr>
                                <m:t>𝑂</m:t>
                              </m:r>
                            </m:e>
                            <m:sub>
                              <m:r>
                                <a:rPr lang="es-ES" sz="1200" i="1" kern="1200">
                                  <a:solidFill>
                                    <a:schemeClr val="tx1"/>
                                  </a:solidFill>
                                  <a:effectLst/>
                                  <a:latin typeface="Cambria Math"/>
                                  <a:ea typeface="+mn-ea"/>
                                  <a:cs typeface="+mn-cs"/>
                                </a:rPr>
                                <m:t>2</m:t>
                              </m:r>
                            </m:sub>
                          </m:sSub>
                          <m:r>
                            <a:rPr lang="es-ES" sz="1200" i="1" kern="1200">
                              <a:solidFill>
                                <a:schemeClr val="tx1"/>
                              </a:solidFill>
                              <a:effectLst/>
                              <a:latin typeface="Cambria Math"/>
                              <a:ea typeface="+mn-ea"/>
                              <a:cs typeface="+mn-cs"/>
                            </a:rPr>
                            <m:t>,</m:t>
                          </m:r>
                          <m:r>
                            <a:rPr lang="es-ES" sz="1200" i="1" kern="1200">
                              <a:solidFill>
                                <a:schemeClr val="tx1"/>
                              </a:solidFill>
                              <a:effectLst/>
                              <a:latin typeface="Cambria Math"/>
                              <a:ea typeface="+mn-ea"/>
                              <a:cs typeface="+mn-cs"/>
                            </a:rPr>
                            <m:t>𝑜</m:t>
                          </m:r>
                        </m:sub>
                      </m:sSub>
                      <m:r>
                        <a:rPr lang="es-ES" sz="1200" i="1" kern="1200">
                          <a:solidFill>
                            <a:schemeClr val="tx1"/>
                          </a:solidFill>
                          <a:effectLst/>
                          <a:latin typeface="Cambria Math"/>
                          <a:ea typeface="+mn-ea"/>
                          <a:cs typeface="+mn-cs"/>
                        </a:rPr>
                        <m:t>=</m:t>
                      </m:r>
                      <m:sSub>
                        <m:sSubPr>
                          <m:ctrlPr>
                            <a:rPr lang="es-ES" sz="1200" i="1" kern="1200">
                              <a:solidFill>
                                <a:schemeClr val="tx1"/>
                              </a:solidFill>
                              <a:effectLst/>
                              <a:latin typeface="Cambria Math"/>
                              <a:ea typeface="+mn-ea"/>
                              <a:cs typeface="+mn-cs"/>
                            </a:rPr>
                          </m:ctrlPr>
                        </m:sSubPr>
                        <m:e>
                          <m:r>
                            <a:rPr lang="es-ES" sz="1200" i="1" kern="1200">
                              <a:solidFill>
                                <a:schemeClr val="tx1"/>
                              </a:solidFill>
                              <a:effectLst/>
                              <a:latin typeface="Cambria Math"/>
                              <a:ea typeface="+mn-ea"/>
                              <a:cs typeface="+mn-cs"/>
                            </a:rPr>
                            <m:t>𝐶</m:t>
                          </m:r>
                        </m:e>
                        <m:sub>
                          <m:sSub>
                            <m:sSubPr>
                              <m:ctrlPr>
                                <a:rPr lang="es-ES" sz="1200" i="1" kern="1200">
                                  <a:solidFill>
                                    <a:schemeClr val="tx1"/>
                                  </a:solidFill>
                                  <a:effectLst/>
                                  <a:latin typeface="Cambria Math"/>
                                  <a:ea typeface="+mn-ea"/>
                                  <a:cs typeface="+mn-cs"/>
                                </a:rPr>
                              </m:ctrlPr>
                            </m:sSubPr>
                            <m:e>
                              <m:r>
                                <a:rPr lang="es-ES" sz="1200" i="1" kern="1200">
                                  <a:solidFill>
                                    <a:schemeClr val="tx1"/>
                                  </a:solidFill>
                                  <a:effectLst/>
                                  <a:latin typeface="Cambria Math"/>
                                  <a:ea typeface="+mn-ea"/>
                                  <a:cs typeface="+mn-cs"/>
                                </a:rPr>
                                <m:t>𝑂</m:t>
                              </m:r>
                            </m:e>
                            <m:sub>
                              <m:r>
                                <a:rPr lang="es-ES" sz="1200" i="1" kern="1200">
                                  <a:solidFill>
                                    <a:schemeClr val="tx1"/>
                                  </a:solidFill>
                                  <a:effectLst/>
                                  <a:latin typeface="Cambria Math"/>
                                  <a:ea typeface="+mn-ea"/>
                                  <a:cs typeface="+mn-cs"/>
                                </a:rPr>
                                <m:t>2</m:t>
                              </m:r>
                            </m:sub>
                          </m:sSub>
                        </m:sub>
                      </m:sSub>
                      <m:r>
                        <a:rPr lang="es-ES" sz="1200" i="1" kern="1200">
                          <a:solidFill>
                            <a:schemeClr val="tx1"/>
                          </a:solidFill>
                          <a:effectLst/>
                          <a:latin typeface="Cambria Math"/>
                          <a:ea typeface="+mn-ea"/>
                          <a:cs typeface="+mn-cs"/>
                        </a:rPr>
                        <m:t>∙</m:t>
                      </m:r>
                      <m:sSub>
                        <m:sSubPr>
                          <m:ctrlPr>
                            <a:rPr lang="es-ES" sz="1200" i="1" kern="1200">
                              <a:solidFill>
                                <a:schemeClr val="tx1"/>
                              </a:solidFill>
                              <a:effectLst/>
                              <a:latin typeface="Cambria Math"/>
                              <a:ea typeface="+mn-ea"/>
                              <a:cs typeface="+mn-cs"/>
                            </a:rPr>
                          </m:ctrlPr>
                        </m:sSubPr>
                        <m:e>
                          <m:r>
                            <a:rPr lang="es-ES" sz="1200" i="1" kern="1200">
                              <a:solidFill>
                                <a:schemeClr val="tx1"/>
                              </a:solidFill>
                              <a:effectLst/>
                              <a:latin typeface="Cambria Math"/>
                              <a:ea typeface="+mn-ea"/>
                              <a:cs typeface="+mn-cs"/>
                            </a:rPr>
                            <m:t>𝑉</m:t>
                          </m:r>
                        </m:e>
                        <m:sub>
                          <m:r>
                            <a:rPr lang="es-ES" sz="1200" i="1" kern="1200">
                              <a:solidFill>
                                <a:schemeClr val="tx1"/>
                              </a:solidFill>
                              <a:effectLst/>
                              <a:latin typeface="Cambria Math"/>
                              <a:ea typeface="+mn-ea"/>
                              <a:cs typeface="+mn-cs"/>
                            </a:rPr>
                            <m:t>𝑝𝑢𝑙𝑚</m:t>
                          </m:r>
                          <m:r>
                            <a:rPr lang="es-ES" sz="1200" i="1" kern="1200">
                              <a:solidFill>
                                <a:schemeClr val="tx1"/>
                              </a:solidFill>
                              <a:effectLst/>
                              <a:latin typeface="Cambria Math"/>
                              <a:ea typeface="+mn-ea"/>
                              <a:cs typeface="+mn-cs"/>
                            </a:rPr>
                            <m:t>ó</m:t>
                          </m:r>
                          <m:r>
                            <a:rPr lang="es-ES" sz="1200" i="1" kern="1200">
                              <a:solidFill>
                                <a:schemeClr val="tx1"/>
                              </a:solidFill>
                              <a:effectLst/>
                              <a:latin typeface="Cambria Math"/>
                              <a:ea typeface="+mn-ea"/>
                              <a:cs typeface="+mn-cs"/>
                            </a:rPr>
                            <m:t>𝑛</m:t>
                          </m:r>
                        </m:sub>
                      </m:sSub>
                    </m:oMath>
                  </m:oMathPara>
                </a14:m>
                <a:endParaRPr lang="es-ES" sz="1200" kern="1200" dirty="0">
                  <a:solidFill>
                    <a:schemeClr val="tx1"/>
                  </a:solidFill>
                  <a:effectLst/>
                  <a:latin typeface="+mn-lt"/>
                  <a:ea typeface="+mn-ea"/>
                  <a:cs typeface="+mn-cs"/>
                </a:endParaRPr>
              </a:p>
              <a:p>
                <a:endParaRPr lang="es-E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 Destacar que las </a:t>
                </a:r>
                <a:r>
                  <a:rPr lang="es-ES" sz="1200" kern="1200" dirty="0" err="1" smtClean="0">
                    <a:solidFill>
                      <a:schemeClr val="tx1"/>
                    </a:solidFill>
                    <a:effectLst/>
                    <a:latin typeface="+mn-lt"/>
                    <a:ea typeface="+mn-ea"/>
                    <a:cs typeface="+mn-cs"/>
                  </a:rPr>
                  <a:t>ra</a:t>
                </a:r>
                <a:r>
                  <a:rPr lang="es-ES" sz="1200" kern="1200" dirty="0" smtClean="0">
                    <a:solidFill>
                      <a:schemeClr val="tx1"/>
                    </a:solidFill>
                    <a:effectLst/>
                    <a:latin typeface="+mn-lt"/>
                    <a:ea typeface="+mn-ea"/>
                    <a:cs typeface="+mn-cs"/>
                  </a:rPr>
                  <a:t> se han obtenido </a:t>
                </a:r>
                <a:r>
                  <a:rPr lang="es-ES" sz="1200" kern="1200" dirty="0" err="1" smtClean="0">
                    <a:solidFill>
                      <a:schemeClr val="tx1"/>
                    </a:solidFill>
                    <a:effectLst/>
                    <a:latin typeface="+mn-lt"/>
                    <a:ea typeface="+mn-ea"/>
                    <a:cs typeface="+mn-cs"/>
                  </a:rPr>
                  <a:t>diviendo</a:t>
                </a:r>
                <a:r>
                  <a:rPr lang="es-ES" sz="1200" kern="1200" dirty="0" smtClean="0">
                    <a:solidFill>
                      <a:schemeClr val="tx1"/>
                    </a:solidFill>
                    <a:effectLst/>
                    <a:latin typeface="+mn-lt"/>
                    <a:ea typeface="+mn-ea"/>
                    <a:cs typeface="+mn-cs"/>
                  </a:rPr>
                  <a:t> entre el volumen de pulmón</a:t>
                </a:r>
                <a:r>
                  <a:rPr lang="es-ES" sz="1200" kern="1200" baseline="0" dirty="0" smtClean="0">
                    <a:solidFill>
                      <a:schemeClr val="tx1"/>
                    </a:solidFill>
                    <a:effectLst/>
                    <a:latin typeface="+mn-lt"/>
                    <a:ea typeface="+mn-ea"/>
                    <a:cs typeface="+mn-cs"/>
                  </a:rPr>
                  <a:t> . </a:t>
                </a:r>
                <a:r>
                  <a:rPr lang="es-ES" sz="1200" kern="1200" dirty="0" smtClean="0">
                    <a:solidFill>
                      <a:schemeClr val="tx1"/>
                    </a:solidFill>
                    <a:effectLst/>
                    <a:latin typeface="+mn-lt"/>
                    <a:ea typeface="+mn-ea"/>
                    <a:cs typeface="+mn-cs"/>
                  </a:rPr>
                  <a:t>En el enunciado del problema se pide el cálculo de la velocidad de reacción y la fracción volumétrica de pulmón no utilizado. Para realizar el cálculo de la velocidad de reacción se procedería a realizar el algoritmo de cálculo presentado en el apartado 4.2. y posteriormente al cálculo de la fracción volumétrica de pulmón no utilizado. </a:t>
                </a:r>
              </a:p>
              <a:p>
                <a:r>
                  <a:rPr lang="es-ES" sz="1200" kern="1200" dirty="0" smtClean="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r>
                  <a:rPr lang="es-ES" sz="1200" i="0" kern="1200">
                    <a:solidFill>
                      <a:schemeClr val="tx1"/>
                    </a:solidFill>
                    <a:effectLst/>
                    <a:latin typeface="+mn-lt"/>
                    <a:ea typeface="+mn-ea"/>
                    <a:cs typeface="+mn-cs"/>
                  </a:rPr>
                  <a:t>𝑁_(𝑂_2,𝑜)=𝐶_(𝑂_2 )∙𝑉_𝑝𝑢𝑙𝑚ó𝑛</a:t>
                </a:r>
                <a:endParaRPr lang="es-ES" sz="1200" kern="1200" dirty="0">
                  <a:solidFill>
                    <a:schemeClr val="tx1"/>
                  </a:solidFill>
                  <a:effectLst/>
                  <a:latin typeface="+mn-lt"/>
                  <a:ea typeface="+mn-ea"/>
                  <a:cs typeface="+mn-cs"/>
                </a:endParaRPr>
              </a:p>
              <a:p>
                <a:endParaRPr lang="es-ES" dirty="0"/>
              </a:p>
            </p:txBody>
          </p:sp>
        </mc:Fallback>
      </mc:AlternateContent>
      <p:sp>
        <p:nvSpPr>
          <p:cNvPr id="4" name="Slide Number Placeholder 3"/>
          <p:cNvSpPr>
            <a:spLocks noGrp="1"/>
          </p:cNvSpPr>
          <p:nvPr>
            <p:ph type="sldNum" sz="quarter" idx="10"/>
          </p:nvPr>
        </p:nvSpPr>
        <p:spPr/>
        <p:txBody>
          <a:bodyPr/>
          <a:lstStyle/>
          <a:p>
            <a:fld id="{30B57A3B-EE17-4724-82F0-E3DCCE4B82B1}" type="slidenum">
              <a:rPr lang="es-ES" smtClean="0"/>
              <a:t>17</a:t>
            </a:fld>
            <a:endParaRPr lang="es-ES"/>
          </a:p>
        </p:txBody>
      </p:sp>
    </p:spTree>
    <p:extLst>
      <p:ext uri="{BB962C8B-B14F-4D97-AF65-F5344CB8AC3E}">
        <p14:creationId xmlns:p14="http://schemas.microsoft.com/office/powerpoint/2010/main" val="1199075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smtClean="0">
                <a:solidFill>
                  <a:schemeClr val="tx1"/>
                </a:solidFill>
                <a:effectLst/>
                <a:latin typeface="+mn-lt"/>
                <a:ea typeface="+mn-ea"/>
                <a:cs typeface="+mn-cs"/>
              </a:rPr>
              <a:t>Finalmente se puede calcular que porcentaje del pulmón se usa. Los porcentajes usados son pequeños porque los órganos humanos están diseñados con un gran factor de seguridad que permiten vivir aún en condiciones adversas como puedan ser situaciones críticas, ausencia de un órgano o enfermedades,</a:t>
            </a:r>
          </a:p>
          <a:p>
            <a:r>
              <a:rPr lang="es-ES" sz="1200" kern="1200" dirty="0" smtClean="0">
                <a:solidFill>
                  <a:schemeClr val="tx1"/>
                </a:solidFill>
                <a:effectLst/>
                <a:latin typeface="+mn-lt"/>
                <a:ea typeface="+mn-ea"/>
                <a:cs typeface="+mn-cs"/>
              </a:rPr>
              <a:t> </a:t>
            </a:r>
          </a:p>
          <a:p>
            <a:r>
              <a:rPr lang="es-ES" sz="1200" kern="1200" dirty="0" smtClean="0">
                <a:solidFill>
                  <a:schemeClr val="tx1"/>
                </a:solidFill>
                <a:effectLst/>
                <a:latin typeface="+mn-lt"/>
                <a:ea typeface="+mn-ea"/>
                <a:cs typeface="+mn-cs"/>
              </a:rPr>
              <a:t>Para el cálculo del porcentaje se ha comparado la velocidad de suministro de oxígeno que aporta el pulmón frente a la velocidad que requiere un esfuerzo. Si se supone que la presión parcial de oxígeno es constante, el oxígeno se consume pero se repone, y que el flujo molar es el mismo en ambas velocidades se tiene que el cociente de velocidades es proporcional al cociente de volúmenes.</a:t>
            </a:r>
          </a:p>
          <a:p>
            <a:endParaRPr lang="es-ES" dirty="0"/>
          </a:p>
        </p:txBody>
      </p:sp>
      <p:sp>
        <p:nvSpPr>
          <p:cNvPr id="4" name="Slide Number Placeholder 3"/>
          <p:cNvSpPr>
            <a:spLocks noGrp="1"/>
          </p:cNvSpPr>
          <p:nvPr>
            <p:ph type="sldNum" sz="quarter" idx="10"/>
          </p:nvPr>
        </p:nvSpPr>
        <p:spPr/>
        <p:txBody>
          <a:bodyPr/>
          <a:lstStyle/>
          <a:p>
            <a:fld id="{30B57A3B-EE17-4724-82F0-E3DCCE4B82B1}" type="slidenum">
              <a:rPr lang="es-ES" smtClean="0"/>
              <a:t>18</a:t>
            </a:fld>
            <a:endParaRPr lang="es-ES"/>
          </a:p>
        </p:txBody>
      </p:sp>
    </p:spTree>
    <p:extLst>
      <p:ext uri="{BB962C8B-B14F-4D97-AF65-F5344CB8AC3E}">
        <p14:creationId xmlns:p14="http://schemas.microsoft.com/office/powerpoint/2010/main" val="1506536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smtClean="0">
                <a:solidFill>
                  <a:schemeClr val="tx1"/>
                </a:solidFill>
                <a:effectLst/>
                <a:latin typeface="+mn-lt"/>
                <a:ea typeface="+mn-ea"/>
                <a:cs typeface="+mn-cs"/>
              </a:rPr>
              <a:t>Finalmente se puede calcular que porcentaje del pulmón se usa. Los porcentajes usados son pequeños porque los órganos humanos están diseñados con un gran factor de seguridad que permiten vivir aún en condiciones adversas como puedan ser situaciones críticas, ausencia de un órgano o enfermedades,</a:t>
            </a:r>
          </a:p>
          <a:p>
            <a:r>
              <a:rPr lang="es-ES" sz="1200" kern="1200" dirty="0" smtClean="0">
                <a:solidFill>
                  <a:schemeClr val="tx1"/>
                </a:solidFill>
                <a:effectLst/>
                <a:latin typeface="+mn-lt"/>
                <a:ea typeface="+mn-ea"/>
                <a:cs typeface="+mn-cs"/>
              </a:rPr>
              <a:t> </a:t>
            </a:r>
          </a:p>
          <a:p>
            <a:r>
              <a:rPr lang="es-ES" sz="1200" kern="1200" dirty="0" smtClean="0">
                <a:solidFill>
                  <a:schemeClr val="tx1"/>
                </a:solidFill>
                <a:effectLst/>
                <a:latin typeface="+mn-lt"/>
                <a:ea typeface="+mn-ea"/>
                <a:cs typeface="+mn-cs"/>
              </a:rPr>
              <a:t>Para el cálculo del porcentaje se ha comparado la velocidad de suministro de oxígeno que aporta el pulmón frente a la velocidad que requiere un esfuerzo. Si se supone que la presión parcial de oxígeno es constante, el oxígeno se consume pero se repone, y que el flujo molar es el mismo en ambas velocidades se tiene que el cociente de velocidades es proporcional al cociente de volúmenes.</a:t>
            </a:r>
          </a:p>
          <a:p>
            <a:endParaRPr lang="es-ES" dirty="0"/>
          </a:p>
        </p:txBody>
      </p:sp>
      <p:sp>
        <p:nvSpPr>
          <p:cNvPr id="4" name="Slide Number Placeholder 3"/>
          <p:cNvSpPr>
            <a:spLocks noGrp="1"/>
          </p:cNvSpPr>
          <p:nvPr>
            <p:ph type="sldNum" sz="quarter" idx="10"/>
          </p:nvPr>
        </p:nvSpPr>
        <p:spPr/>
        <p:txBody>
          <a:bodyPr/>
          <a:lstStyle/>
          <a:p>
            <a:fld id="{30B57A3B-EE17-4724-82F0-E3DCCE4B82B1}" type="slidenum">
              <a:rPr lang="es-ES" smtClean="0"/>
              <a:t>19</a:t>
            </a:fld>
            <a:endParaRPr lang="es-ES"/>
          </a:p>
        </p:txBody>
      </p:sp>
    </p:spTree>
    <p:extLst>
      <p:ext uri="{BB962C8B-B14F-4D97-AF65-F5344CB8AC3E}">
        <p14:creationId xmlns:p14="http://schemas.microsoft.com/office/powerpoint/2010/main" val="1506536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En los primeros segundos se tiene una disminución de la velocidad de reacción muy pronunciada. Una vez se llegan a valores muy bajos de velocidad de reacción, se tarda mucho más tiempo en  llegar a un valor nulo de velocidad de reacción. Ambas gráficas se puede explicar de la misma forma, al principio la presión parcial de oxígeno en los pulmones es relativamente alta (o de concentración de oxígeno), con lo que la velocidad de reacción es muy alta también y se consume muy rápidamente el oxígeno presente. Pero cuando se alcanza un valor muy pequeño, cercano a la conversión total de oxígeno, la velocidad de reacción también se hace muy pequeña y se tarda mucho tiempo en terminar de consumirse. Se muestran a continuación algunos datos de la conversión con respecto al tiempo y respecto a la velocidad de reacción. </a:t>
            </a:r>
          </a:p>
          <a:p>
            <a:endParaRPr lang="es-ES" dirty="0"/>
          </a:p>
        </p:txBody>
      </p:sp>
      <p:sp>
        <p:nvSpPr>
          <p:cNvPr id="4" name="Slide Number Placeholder 3"/>
          <p:cNvSpPr>
            <a:spLocks noGrp="1"/>
          </p:cNvSpPr>
          <p:nvPr>
            <p:ph type="sldNum" sz="quarter" idx="10"/>
          </p:nvPr>
        </p:nvSpPr>
        <p:spPr/>
        <p:txBody>
          <a:bodyPr/>
          <a:lstStyle/>
          <a:p>
            <a:fld id="{30B57A3B-EE17-4724-82F0-E3DCCE4B82B1}" type="slidenum">
              <a:rPr lang="es-ES" smtClean="0"/>
              <a:t>20</a:t>
            </a:fld>
            <a:endParaRPr lang="es-ES"/>
          </a:p>
        </p:txBody>
      </p:sp>
    </p:spTree>
    <p:extLst>
      <p:ext uri="{BB962C8B-B14F-4D97-AF65-F5344CB8AC3E}">
        <p14:creationId xmlns:p14="http://schemas.microsoft.com/office/powerpoint/2010/main" val="2454085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30B57A3B-EE17-4724-82F0-E3DCCE4B82B1}" type="slidenum">
              <a:rPr lang="es-ES" smtClean="0"/>
              <a:t>21</a:t>
            </a:fld>
            <a:endParaRPr lang="es-ES"/>
          </a:p>
        </p:txBody>
      </p:sp>
    </p:spTree>
    <p:extLst>
      <p:ext uri="{BB962C8B-B14F-4D97-AF65-F5344CB8AC3E}">
        <p14:creationId xmlns:p14="http://schemas.microsoft.com/office/powerpoint/2010/main" val="3603314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La concentración de hemoglobina que una persona presenta en el corriente sanguíneo puede ser muy variable. Esta depende de cada persona en particular. Por ejemplo, las personas con anemia presentan una concentración de hemoglobina muy baja debido a una falta de hierro en el organismo. Sin embargo, una persona con </a:t>
            </a:r>
            <a:r>
              <a:rPr lang="es-ES" sz="1200" kern="1200" dirty="0" err="1" smtClean="0">
                <a:solidFill>
                  <a:schemeClr val="tx1"/>
                </a:solidFill>
                <a:effectLst/>
                <a:latin typeface="+mn-lt"/>
                <a:ea typeface="+mn-ea"/>
                <a:cs typeface="+mn-cs"/>
              </a:rPr>
              <a:t>eritrocitosis</a:t>
            </a:r>
            <a:r>
              <a:rPr lang="es-ES" sz="1200" kern="1200" dirty="0" smtClean="0">
                <a:solidFill>
                  <a:schemeClr val="tx1"/>
                </a:solidFill>
                <a:effectLst/>
                <a:latin typeface="+mn-lt"/>
                <a:ea typeface="+mn-ea"/>
                <a:cs typeface="+mn-cs"/>
              </a:rPr>
              <a:t> presenta una elevada concentración de eritrocitos, lo cual puede provocar coágulos e hipertensión. Otra variable a tener en cuenta es la altura a la que cada persona vive. Las personas que viven en regiones de alta montaña como los  “sherpas” en el Himalaya presentan una concentración de hemoglobina superior a la que presentaría una persona que vive a nivel del mar. </a:t>
            </a:r>
          </a:p>
          <a:p>
            <a:endParaRPr lang="es-ES" dirty="0"/>
          </a:p>
        </p:txBody>
      </p:sp>
      <p:sp>
        <p:nvSpPr>
          <p:cNvPr id="4" name="Slide Number Placeholder 3"/>
          <p:cNvSpPr>
            <a:spLocks noGrp="1"/>
          </p:cNvSpPr>
          <p:nvPr>
            <p:ph type="sldNum" sz="quarter" idx="10"/>
          </p:nvPr>
        </p:nvSpPr>
        <p:spPr/>
        <p:txBody>
          <a:bodyPr/>
          <a:lstStyle/>
          <a:p>
            <a:fld id="{30B57A3B-EE17-4724-82F0-E3DCCE4B82B1}" type="slidenum">
              <a:rPr lang="es-ES" smtClean="0"/>
              <a:t>22</a:t>
            </a:fld>
            <a:endParaRPr lang="es-ES"/>
          </a:p>
        </p:txBody>
      </p:sp>
    </p:spTree>
    <p:extLst>
      <p:ext uri="{BB962C8B-B14F-4D97-AF65-F5344CB8AC3E}">
        <p14:creationId xmlns:p14="http://schemas.microsoft.com/office/powerpoint/2010/main" val="326224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s-ES" sz="1200" b="1" i="1" u="none" strike="noStrike" kern="1200" dirty="0" smtClean="0">
                    <a:solidFill>
                      <a:schemeClr val="tx1"/>
                    </a:solidFill>
                    <a:effectLst/>
                    <a:latin typeface="+mn-lt"/>
                    <a:ea typeface="+mn-ea"/>
                    <a:cs typeface="+mn-cs"/>
                  </a:rPr>
                  <a:t> </a:t>
                </a:r>
                <a:endParaRPr lang="es-ES" sz="1200"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La concentración de oxígeno viene dada por la presión parcial de oxígeno respecto a la presión total. La presión parcial de oxígeno se puede ver variada con la profundidad a la que se esté sumergido. En el mundo del buceo no es recomendable pasar de los 30 metros de profundidad y se establece como máximo 40 metros de profundidad. </a:t>
                </a: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Se estudia en este apartado como varía la velocidad de reacción y el tiempo hasta conversión total de oxígeno cuando la presión parcial de oxígeno en los pulmones (o la profundidad) se ve variada. Se observan dos efectos en la tabla de datos presentada. Por una parte, cuando se está a una profundidad menor o igual a 30 metros, el tiempo que tarda en consumirse el </a:t>
                </a:r>
                <a14:m>
                  <m:oMath xmlns:m="http://schemas.openxmlformats.org/officeDocument/2006/math">
                    <m:sSub>
                      <m:sSubPr>
                        <m:ctrlPr>
                          <a:rPr lang="es-ES" sz="1200" i="1" kern="1200">
                            <a:solidFill>
                              <a:schemeClr val="tx1"/>
                            </a:solidFill>
                            <a:effectLst/>
                            <a:latin typeface="Cambria Math"/>
                            <a:ea typeface="+mn-ea"/>
                            <a:cs typeface="+mn-cs"/>
                          </a:rPr>
                        </m:ctrlPr>
                      </m:sSubPr>
                      <m:e>
                        <m:r>
                          <a:rPr lang="es-ES" sz="1200" i="1" kern="1200">
                            <a:solidFill>
                              <a:schemeClr val="tx1"/>
                            </a:solidFill>
                            <a:effectLst/>
                            <a:latin typeface="Cambria Math"/>
                            <a:ea typeface="+mn-ea"/>
                            <a:cs typeface="+mn-cs"/>
                          </a:rPr>
                          <m:t>𝑂</m:t>
                        </m:r>
                      </m:e>
                      <m:sub>
                        <m:r>
                          <a:rPr lang="es-ES" sz="1200" i="1" kern="1200">
                            <a:solidFill>
                              <a:schemeClr val="tx1"/>
                            </a:solidFill>
                            <a:effectLst/>
                            <a:latin typeface="Cambria Math"/>
                            <a:ea typeface="+mn-ea"/>
                            <a:cs typeface="+mn-cs"/>
                          </a:rPr>
                          <m:t>2</m:t>
                        </m:r>
                      </m:sub>
                    </m:sSub>
                  </m:oMath>
                </a14:m>
                <a:r>
                  <a:rPr lang="es-ES" sz="1200" kern="1200" dirty="0">
                    <a:solidFill>
                      <a:schemeClr val="tx1"/>
                    </a:solidFill>
                    <a:effectLst/>
                    <a:latin typeface="+mn-lt"/>
                    <a:ea typeface="+mn-ea"/>
                    <a:cs typeface="+mn-cs"/>
                  </a:rPr>
                  <a:t> presente en los pulmones aumenta. Esto es debido a que al estar a una mayor profundidad, la concentración de </a:t>
                </a:r>
                <a14:m>
                  <m:oMath xmlns:m="http://schemas.openxmlformats.org/officeDocument/2006/math">
                    <m:sSub>
                      <m:sSubPr>
                        <m:ctrlPr>
                          <a:rPr lang="es-ES" sz="1200" i="1" kern="1200">
                            <a:solidFill>
                              <a:schemeClr val="tx1"/>
                            </a:solidFill>
                            <a:effectLst/>
                            <a:latin typeface="Cambria Math"/>
                            <a:ea typeface="+mn-ea"/>
                            <a:cs typeface="+mn-cs"/>
                          </a:rPr>
                        </m:ctrlPr>
                      </m:sSubPr>
                      <m:e>
                        <m:r>
                          <a:rPr lang="es-ES" sz="1200" i="1" kern="1200">
                            <a:solidFill>
                              <a:schemeClr val="tx1"/>
                            </a:solidFill>
                            <a:effectLst/>
                            <a:latin typeface="Cambria Math"/>
                            <a:ea typeface="+mn-ea"/>
                            <a:cs typeface="+mn-cs"/>
                          </a:rPr>
                          <m:t>𝑂</m:t>
                        </m:r>
                      </m:e>
                      <m:sub>
                        <m:r>
                          <a:rPr lang="es-ES" sz="1200" i="1" kern="1200">
                            <a:solidFill>
                              <a:schemeClr val="tx1"/>
                            </a:solidFill>
                            <a:effectLst/>
                            <a:latin typeface="Cambria Math"/>
                            <a:ea typeface="+mn-ea"/>
                            <a:cs typeface="+mn-cs"/>
                          </a:rPr>
                          <m:t>2</m:t>
                        </m:r>
                      </m:sub>
                    </m:sSub>
                  </m:oMath>
                </a14:m>
                <a:r>
                  <a:rPr lang="es-ES" sz="1200" kern="1200" dirty="0">
                    <a:solidFill>
                      <a:schemeClr val="tx1"/>
                    </a:solidFill>
                    <a:effectLst/>
                    <a:latin typeface="+mn-lt"/>
                    <a:ea typeface="+mn-ea"/>
                    <a:cs typeface="+mn-cs"/>
                  </a:rPr>
                  <a:t> (o la presión parcial de </a:t>
                </a:r>
                <a14:m>
                  <m:oMath xmlns:m="http://schemas.openxmlformats.org/officeDocument/2006/math">
                    <m:sSub>
                      <m:sSubPr>
                        <m:ctrlPr>
                          <a:rPr lang="es-ES" sz="1200" i="1" kern="1200">
                            <a:solidFill>
                              <a:schemeClr val="tx1"/>
                            </a:solidFill>
                            <a:effectLst/>
                            <a:latin typeface="Cambria Math"/>
                            <a:ea typeface="+mn-ea"/>
                            <a:cs typeface="+mn-cs"/>
                          </a:rPr>
                        </m:ctrlPr>
                      </m:sSubPr>
                      <m:e>
                        <m:r>
                          <a:rPr lang="es-ES" sz="1200" i="1" kern="1200">
                            <a:solidFill>
                              <a:schemeClr val="tx1"/>
                            </a:solidFill>
                            <a:effectLst/>
                            <a:latin typeface="Cambria Math"/>
                            <a:ea typeface="+mn-ea"/>
                            <a:cs typeface="+mn-cs"/>
                          </a:rPr>
                          <m:t>𝑂</m:t>
                        </m:r>
                      </m:e>
                      <m:sub>
                        <m:r>
                          <a:rPr lang="es-ES" sz="1200" i="1" kern="1200">
                            <a:solidFill>
                              <a:schemeClr val="tx1"/>
                            </a:solidFill>
                            <a:effectLst/>
                            <a:latin typeface="Cambria Math"/>
                            <a:ea typeface="+mn-ea"/>
                            <a:cs typeface="+mn-cs"/>
                          </a:rPr>
                          <m:t>2</m:t>
                        </m:r>
                      </m:sub>
                    </m:sSub>
                    <m:r>
                      <a:rPr lang="es-ES" sz="1200" i="1" kern="1200">
                        <a:solidFill>
                          <a:schemeClr val="tx1"/>
                        </a:solidFill>
                        <a:effectLst/>
                        <a:latin typeface="Cambria Math"/>
                        <a:ea typeface="+mn-ea"/>
                        <a:cs typeface="+mn-cs"/>
                      </a:rPr>
                      <m:t>)</m:t>
                    </m:r>
                  </m:oMath>
                </a14:m>
                <a:r>
                  <a:rPr lang="es-ES" sz="1200" kern="1200" dirty="0">
                    <a:solidFill>
                      <a:schemeClr val="tx1"/>
                    </a:solidFill>
                    <a:effectLst/>
                    <a:latin typeface="+mn-lt"/>
                    <a:ea typeface="+mn-ea"/>
                    <a:cs typeface="+mn-cs"/>
                  </a:rPr>
                  <a:t> es mayor y habrá que invertirse una mayor cantidad de tiempo para que se consuma totalmente. Por otra parte, al llegar a una profundidad de 40 m o más, el tiempo que tarde en consumirse el </a:t>
                </a:r>
                <a14:m>
                  <m:oMath xmlns:m="http://schemas.openxmlformats.org/officeDocument/2006/math">
                    <m:sSub>
                      <m:sSubPr>
                        <m:ctrlPr>
                          <a:rPr lang="es-ES" sz="1200" i="1" kern="1200">
                            <a:solidFill>
                              <a:schemeClr val="tx1"/>
                            </a:solidFill>
                            <a:effectLst/>
                            <a:latin typeface="Cambria Math"/>
                            <a:ea typeface="+mn-ea"/>
                            <a:cs typeface="+mn-cs"/>
                          </a:rPr>
                        </m:ctrlPr>
                      </m:sSubPr>
                      <m:e>
                        <m:r>
                          <a:rPr lang="es-ES" sz="1200" i="1" kern="1200">
                            <a:solidFill>
                              <a:schemeClr val="tx1"/>
                            </a:solidFill>
                            <a:effectLst/>
                            <a:latin typeface="Cambria Math"/>
                            <a:ea typeface="+mn-ea"/>
                            <a:cs typeface="+mn-cs"/>
                          </a:rPr>
                          <m:t>𝑂</m:t>
                        </m:r>
                      </m:e>
                      <m:sub>
                        <m:r>
                          <a:rPr lang="es-ES" sz="1200" i="1" kern="1200">
                            <a:solidFill>
                              <a:schemeClr val="tx1"/>
                            </a:solidFill>
                            <a:effectLst/>
                            <a:latin typeface="Cambria Math"/>
                            <a:ea typeface="+mn-ea"/>
                            <a:cs typeface="+mn-cs"/>
                          </a:rPr>
                          <m:t>2</m:t>
                        </m:r>
                      </m:sub>
                    </m:sSub>
                  </m:oMath>
                </a14:m>
                <a:r>
                  <a:rPr lang="es-ES" sz="1200" kern="1200" dirty="0">
                    <a:solidFill>
                      <a:schemeClr val="tx1"/>
                    </a:solidFill>
                    <a:effectLst/>
                    <a:latin typeface="+mn-lt"/>
                    <a:ea typeface="+mn-ea"/>
                    <a:cs typeface="+mn-cs"/>
                  </a:rPr>
                  <a:t> desciende con grandes diferencias (diferencias de 30 segundos o más), incluso se tarda menos que a una profundidad de 0 m. La velocidad de reacción siempre aumenta con la concentración de </a:t>
                </a:r>
                <a14:m>
                  <m:oMath xmlns:m="http://schemas.openxmlformats.org/officeDocument/2006/math">
                    <m:sSub>
                      <m:sSubPr>
                        <m:ctrlPr>
                          <a:rPr lang="es-ES" sz="1200" i="1" kern="1200">
                            <a:solidFill>
                              <a:schemeClr val="tx1"/>
                            </a:solidFill>
                            <a:effectLst/>
                            <a:latin typeface="Cambria Math"/>
                            <a:ea typeface="+mn-ea"/>
                            <a:cs typeface="+mn-cs"/>
                          </a:rPr>
                        </m:ctrlPr>
                      </m:sSubPr>
                      <m:e>
                        <m:r>
                          <a:rPr lang="es-ES" sz="1200" i="1" kern="1200">
                            <a:solidFill>
                              <a:schemeClr val="tx1"/>
                            </a:solidFill>
                            <a:effectLst/>
                            <a:latin typeface="Cambria Math"/>
                            <a:ea typeface="+mn-ea"/>
                            <a:cs typeface="+mn-cs"/>
                          </a:rPr>
                          <m:t>𝑂</m:t>
                        </m:r>
                      </m:e>
                      <m:sub>
                        <m:r>
                          <a:rPr lang="es-ES" sz="1200" i="1" kern="1200">
                            <a:solidFill>
                              <a:schemeClr val="tx1"/>
                            </a:solidFill>
                            <a:effectLst/>
                            <a:latin typeface="Cambria Math"/>
                            <a:ea typeface="+mn-ea"/>
                            <a:cs typeface="+mn-cs"/>
                          </a:rPr>
                          <m:t>2</m:t>
                        </m:r>
                      </m:sub>
                    </m:sSub>
                  </m:oMath>
                </a14:m>
                <a:r>
                  <a:rPr lang="es-ES" sz="1200" kern="1200" dirty="0">
                    <a:solidFill>
                      <a:schemeClr val="tx1"/>
                    </a:solidFill>
                    <a:effectLst/>
                    <a:latin typeface="+mn-lt"/>
                    <a:ea typeface="+mn-ea"/>
                    <a:cs typeface="+mn-cs"/>
                  </a:rPr>
                  <a:t>, y por lo tanto, cuanto más profundo se está más rápidamente se consume. Pero al llegar a una concentración tan alta, la velocidad de reacción aumenta en un valor muy alto (una diferencia de un orden de magnitud) con lo que la velocidad de consumo de </a:t>
                </a:r>
                <a14:m>
                  <m:oMath xmlns:m="http://schemas.openxmlformats.org/officeDocument/2006/math">
                    <m:sSub>
                      <m:sSubPr>
                        <m:ctrlPr>
                          <a:rPr lang="es-ES" sz="1200" i="1" kern="1200">
                            <a:solidFill>
                              <a:schemeClr val="tx1"/>
                            </a:solidFill>
                            <a:effectLst/>
                            <a:latin typeface="Cambria Math"/>
                            <a:ea typeface="+mn-ea"/>
                            <a:cs typeface="+mn-cs"/>
                          </a:rPr>
                        </m:ctrlPr>
                      </m:sSubPr>
                      <m:e>
                        <m:r>
                          <a:rPr lang="es-ES" sz="1200" i="1" kern="1200">
                            <a:solidFill>
                              <a:schemeClr val="tx1"/>
                            </a:solidFill>
                            <a:effectLst/>
                            <a:latin typeface="Cambria Math"/>
                            <a:ea typeface="+mn-ea"/>
                            <a:cs typeface="+mn-cs"/>
                          </a:rPr>
                          <m:t>𝑂</m:t>
                        </m:r>
                      </m:e>
                      <m:sub>
                        <m:r>
                          <a:rPr lang="es-ES" sz="1200" i="1" kern="1200">
                            <a:solidFill>
                              <a:schemeClr val="tx1"/>
                            </a:solidFill>
                            <a:effectLst/>
                            <a:latin typeface="Cambria Math"/>
                            <a:ea typeface="+mn-ea"/>
                            <a:cs typeface="+mn-cs"/>
                          </a:rPr>
                          <m:t>2</m:t>
                        </m:r>
                      </m:sub>
                    </m:sSub>
                  </m:oMath>
                </a14:m>
                <a:r>
                  <a:rPr lang="es-ES" sz="1200" kern="1200" dirty="0">
                    <a:solidFill>
                      <a:schemeClr val="tx1"/>
                    </a:solidFill>
                    <a:effectLst/>
                    <a:latin typeface="+mn-lt"/>
                    <a:ea typeface="+mn-ea"/>
                    <a:cs typeface="+mn-cs"/>
                  </a:rPr>
                  <a:t> se dispara y el tiempo en alcanzar una conversión completa disminuye en un valor importante. De hecho, los datos calculados para una persona promedio (con los datos del enunciado) verifican lo que dice la IDSSC International </a:t>
                </a:r>
                <a:r>
                  <a:rPr lang="es-ES" sz="1200" kern="1200" dirty="0" err="1">
                    <a:solidFill>
                      <a:schemeClr val="tx1"/>
                    </a:solidFill>
                    <a:effectLst/>
                    <a:latin typeface="+mn-lt"/>
                    <a:ea typeface="+mn-ea"/>
                    <a:cs typeface="+mn-cs"/>
                  </a:rPr>
                  <a:t>Diving</a:t>
                </a:r>
                <a:r>
                  <a:rPr lang="es-ES" sz="1200" kern="1200" dirty="0">
                    <a:solidFill>
                      <a:schemeClr val="tx1"/>
                    </a:solidFill>
                    <a:effectLst/>
                    <a:latin typeface="+mn-lt"/>
                    <a:ea typeface="+mn-ea"/>
                    <a:cs typeface="+mn-cs"/>
                  </a:rPr>
                  <a:t> Safety </a:t>
                </a:r>
                <a:r>
                  <a:rPr lang="es-ES" sz="1200" kern="1200" dirty="0" err="1">
                    <a:solidFill>
                      <a:schemeClr val="tx1"/>
                    </a:solidFill>
                    <a:effectLst/>
                    <a:latin typeface="+mn-lt"/>
                    <a:ea typeface="+mn-ea"/>
                    <a:cs typeface="+mn-cs"/>
                  </a:rPr>
                  <a:t>Standards</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Commission</a:t>
                </a:r>
                <a:r>
                  <a:rPr lang="es-ES" sz="1200" kern="1200" dirty="0">
                    <a:solidFill>
                      <a:schemeClr val="tx1"/>
                    </a:solidFill>
                    <a:effectLst/>
                    <a:latin typeface="+mn-lt"/>
                    <a:ea typeface="+mn-ea"/>
                    <a:cs typeface="+mn-cs"/>
                  </a:rPr>
                  <a:t> (no sobrepasar los 30 m y como máximo 40 m). A  profundidades mayores de la indicada se tiene muy poco tiempo para que el </a:t>
                </a:r>
                <a14:m>
                  <m:oMath xmlns:m="http://schemas.openxmlformats.org/officeDocument/2006/math">
                    <m:sSub>
                      <m:sSubPr>
                        <m:ctrlPr>
                          <a:rPr lang="es-ES" sz="1200" i="1" kern="1200">
                            <a:solidFill>
                              <a:schemeClr val="tx1"/>
                            </a:solidFill>
                            <a:effectLst/>
                            <a:latin typeface="Cambria Math"/>
                            <a:ea typeface="+mn-ea"/>
                            <a:cs typeface="+mn-cs"/>
                          </a:rPr>
                        </m:ctrlPr>
                      </m:sSubPr>
                      <m:e>
                        <m:r>
                          <a:rPr lang="es-ES" sz="1200" i="1" kern="1200">
                            <a:solidFill>
                              <a:schemeClr val="tx1"/>
                            </a:solidFill>
                            <a:effectLst/>
                            <a:latin typeface="Cambria Math"/>
                            <a:ea typeface="+mn-ea"/>
                            <a:cs typeface="+mn-cs"/>
                          </a:rPr>
                          <m:t>𝑂</m:t>
                        </m:r>
                      </m:e>
                      <m:sub>
                        <m:r>
                          <a:rPr lang="es-ES" sz="1200" i="1" kern="1200">
                            <a:solidFill>
                              <a:schemeClr val="tx1"/>
                            </a:solidFill>
                            <a:effectLst/>
                            <a:latin typeface="Cambria Math"/>
                            <a:ea typeface="+mn-ea"/>
                            <a:cs typeface="+mn-cs"/>
                          </a:rPr>
                          <m:t>2</m:t>
                        </m:r>
                      </m:sub>
                    </m:sSub>
                  </m:oMath>
                </a14:m>
                <a:r>
                  <a:rPr lang="es-ES" sz="1200" kern="1200" dirty="0">
                    <a:solidFill>
                      <a:schemeClr val="tx1"/>
                    </a:solidFill>
                    <a:effectLst/>
                    <a:latin typeface="+mn-lt"/>
                    <a:ea typeface="+mn-ea"/>
                    <a:cs typeface="+mn-cs"/>
                  </a:rPr>
                  <a:t> se consuma.</a:t>
                </a:r>
              </a:p>
              <a:p>
                <a:endParaRPr lang="es-ES" sz="1200" kern="1200" dirty="0" smtClean="0">
                  <a:solidFill>
                    <a:schemeClr val="tx1"/>
                  </a:solidFill>
                  <a:effectLst/>
                  <a:latin typeface="+mn-lt"/>
                  <a:ea typeface="+mn-ea"/>
                  <a:cs typeface="+mn-cs"/>
                </a:endParaRPr>
              </a:p>
              <a:p>
                <a:endParaRPr lang="es-ES" dirty="0"/>
              </a:p>
            </p:txBody>
          </p:sp>
        </mc:Choice>
        <mc:Fallback xmlns="">
          <p:sp>
            <p:nvSpPr>
              <p:cNvPr id="3" name="Notes Placeholder 2"/>
              <p:cNvSpPr>
                <a:spLocks noGrp="1"/>
              </p:cNvSpPr>
              <p:nvPr>
                <p:ph type="body" idx="1"/>
              </p:nvPr>
            </p:nvSpPr>
            <p:spPr/>
            <p:txBody>
              <a:bodyPr/>
              <a:lstStyle/>
              <a:p>
                <a:r>
                  <a:rPr lang="es-ES" sz="1200" b="1" i="1" u="none" strike="noStrike" kern="1200" dirty="0" smtClean="0">
                    <a:solidFill>
                      <a:schemeClr val="tx1"/>
                    </a:solidFill>
                    <a:effectLst/>
                    <a:latin typeface="+mn-lt"/>
                    <a:ea typeface="+mn-ea"/>
                    <a:cs typeface="+mn-cs"/>
                  </a:rPr>
                  <a:t> </a:t>
                </a:r>
                <a:endParaRPr lang="es-ES" sz="1200"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La concentración de oxígeno viene dada por la presión parcial de oxígeno respecto a la presión total. La presión parcial de oxígeno se puede ver variada con la profundidad a la que se esté sumergido. En el mundo del buceo no es recomendable pasar de los 30 metros de profundidad y se establece como máximo 40 metros de profundidad. </a:t>
                </a: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Se estudia en este apartado como varía la velocidad de reacción y el tiempo hasta conversión total de oxígeno cuando la presión parcial de oxígeno en los pulmones (o la profundidad) se ve variada. Se observan dos efectos en la tabla de datos presentada. Por una parte, cuando se está a una profundidad menor o igual a 30 metros, el tiempo que tarda en consumirse el </a:t>
                </a:r>
                <a:r>
                  <a:rPr lang="es-ES" sz="1200" i="0" kern="1200">
                    <a:solidFill>
                      <a:schemeClr val="tx1"/>
                    </a:solidFill>
                    <a:effectLst/>
                    <a:latin typeface="+mn-lt"/>
                    <a:ea typeface="+mn-ea"/>
                    <a:cs typeface="+mn-cs"/>
                  </a:rPr>
                  <a:t>𝑂_2</a:t>
                </a:r>
                <a:r>
                  <a:rPr lang="es-ES" sz="1200" kern="1200" dirty="0">
                    <a:solidFill>
                      <a:schemeClr val="tx1"/>
                    </a:solidFill>
                    <a:effectLst/>
                    <a:latin typeface="+mn-lt"/>
                    <a:ea typeface="+mn-ea"/>
                    <a:cs typeface="+mn-cs"/>
                  </a:rPr>
                  <a:t> presente en los pulmones aumenta. Esto es debido a que al estar a una mayor profundidad, la concentración de </a:t>
                </a:r>
                <a:r>
                  <a:rPr lang="es-ES" sz="1200" i="0" kern="1200">
                    <a:solidFill>
                      <a:schemeClr val="tx1"/>
                    </a:solidFill>
                    <a:effectLst/>
                    <a:latin typeface="+mn-lt"/>
                    <a:ea typeface="+mn-ea"/>
                    <a:cs typeface="+mn-cs"/>
                  </a:rPr>
                  <a:t>𝑂_2</a:t>
                </a:r>
                <a:r>
                  <a:rPr lang="es-ES" sz="1200" kern="1200" dirty="0">
                    <a:solidFill>
                      <a:schemeClr val="tx1"/>
                    </a:solidFill>
                    <a:effectLst/>
                    <a:latin typeface="+mn-lt"/>
                    <a:ea typeface="+mn-ea"/>
                    <a:cs typeface="+mn-cs"/>
                  </a:rPr>
                  <a:t> (o la presión parcial de </a:t>
                </a:r>
                <a:r>
                  <a:rPr lang="es-ES" sz="1200" i="0" kern="1200">
                    <a:solidFill>
                      <a:schemeClr val="tx1"/>
                    </a:solidFill>
                    <a:effectLst/>
                    <a:latin typeface="+mn-lt"/>
                    <a:ea typeface="+mn-ea"/>
                    <a:cs typeface="+mn-cs"/>
                  </a:rPr>
                  <a:t>𝑂_2)</a:t>
                </a:r>
                <a:r>
                  <a:rPr lang="es-ES" sz="1200" kern="1200" dirty="0">
                    <a:solidFill>
                      <a:schemeClr val="tx1"/>
                    </a:solidFill>
                    <a:effectLst/>
                    <a:latin typeface="+mn-lt"/>
                    <a:ea typeface="+mn-ea"/>
                    <a:cs typeface="+mn-cs"/>
                  </a:rPr>
                  <a:t> es mayor y habrá que invertirse una mayor cantidad de tiempo para que se consuma totalmente. Por otra parte, al llegar a una profundidad de 40 m o más, el tiempo que tarde en consumirse el </a:t>
                </a:r>
                <a:r>
                  <a:rPr lang="es-ES" sz="1200" i="0" kern="1200">
                    <a:solidFill>
                      <a:schemeClr val="tx1"/>
                    </a:solidFill>
                    <a:effectLst/>
                    <a:latin typeface="+mn-lt"/>
                    <a:ea typeface="+mn-ea"/>
                    <a:cs typeface="+mn-cs"/>
                  </a:rPr>
                  <a:t>𝑂_2</a:t>
                </a:r>
                <a:r>
                  <a:rPr lang="es-ES" sz="1200" kern="1200" dirty="0">
                    <a:solidFill>
                      <a:schemeClr val="tx1"/>
                    </a:solidFill>
                    <a:effectLst/>
                    <a:latin typeface="+mn-lt"/>
                    <a:ea typeface="+mn-ea"/>
                    <a:cs typeface="+mn-cs"/>
                  </a:rPr>
                  <a:t> desciende con grandes diferencias (diferencias de 30 segundos o más), incluso se tarda menos que a una profundidad de 0 m. La velocidad de reacción siempre aumenta con la concentración de </a:t>
                </a:r>
                <a:r>
                  <a:rPr lang="es-ES" sz="1200" i="0" kern="1200">
                    <a:solidFill>
                      <a:schemeClr val="tx1"/>
                    </a:solidFill>
                    <a:effectLst/>
                    <a:latin typeface="+mn-lt"/>
                    <a:ea typeface="+mn-ea"/>
                    <a:cs typeface="+mn-cs"/>
                  </a:rPr>
                  <a:t>𝑂_2</a:t>
                </a:r>
                <a:r>
                  <a:rPr lang="es-ES" sz="1200" kern="1200" dirty="0">
                    <a:solidFill>
                      <a:schemeClr val="tx1"/>
                    </a:solidFill>
                    <a:effectLst/>
                    <a:latin typeface="+mn-lt"/>
                    <a:ea typeface="+mn-ea"/>
                    <a:cs typeface="+mn-cs"/>
                  </a:rPr>
                  <a:t>, y por lo tanto, cuanto más profundo se está más rápidamente se consume. Pero al llegar a una concentración tan alta, la velocidad de reacción aumenta en un valor muy alto (una diferencia de un orden de magnitud) con lo que la velocidad de consumo de </a:t>
                </a:r>
                <a:r>
                  <a:rPr lang="es-ES" sz="1200" i="0" kern="1200">
                    <a:solidFill>
                      <a:schemeClr val="tx1"/>
                    </a:solidFill>
                    <a:effectLst/>
                    <a:latin typeface="+mn-lt"/>
                    <a:ea typeface="+mn-ea"/>
                    <a:cs typeface="+mn-cs"/>
                  </a:rPr>
                  <a:t>𝑂_2</a:t>
                </a:r>
                <a:r>
                  <a:rPr lang="es-ES" sz="1200" kern="1200" dirty="0">
                    <a:solidFill>
                      <a:schemeClr val="tx1"/>
                    </a:solidFill>
                    <a:effectLst/>
                    <a:latin typeface="+mn-lt"/>
                    <a:ea typeface="+mn-ea"/>
                    <a:cs typeface="+mn-cs"/>
                  </a:rPr>
                  <a:t> se dispara y el tiempo en alcanzar una conversión completa disminuye en un valor importante. De hecho, los datos calculados para una persona promedio (con los datos del enunciado) verifican lo que dice la IDSSC International </a:t>
                </a:r>
                <a:r>
                  <a:rPr lang="es-ES" sz="1200" kern="1200" dirty="0" err="1">
                    <a:solidFill>
                      <a:schemeClr val="tx1"/>
                    </a:solidFill>
                    <a:effectLst/>
                    <a:latin typeface="+mn-lt"/>
                    <a:ea typeface="+mn-ea"/>
                    <a:cs typeface="+mn-cs"/>
                  </a:rPr>
                  <a:t>Diving</a:t>
                </a:r>
                <a:r>
                  <a:rPr lang="es-ES" sz="1200" kern="1200" dirty="0">
                    <a:solidFill>
                      <a:schemeClr val="tx1"/>
                    </a:solidFill>
                    <a:effectLst/>
                    <a:latin typeface="+mn-lt"/>
                    <a:ea typeface="+mn-ea"/>
                    <a:cs typeface="+mn-cs"/>
                  </a:rPr>
                  <a:t> Safety </a:t>
                </a:r>
                <a:r>
                  <a:rPr lang="es-ES" sz="1200" kern="1200" dirty="0" err="1">
                    <a:solidFill>
                      <a:schemeClr val="tx1"/>
                    </a:solidFill>
                    <a:effectLst/>
                    <a:latin typeface="+mn-lt"/>
                    <a:ea typeface="+mn-ea"/>
                    <a:cs typeface="+mn-cs"/>
                  </a:rPr>
                  <a:t>Standards</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Commission</a:t>
                </a:r>
                <a:r>
                  <a:rPr lang="es-ES" sz="1200" kern="1200" dirty="0">
                    <a:solidFill>
                      <a:schemeClr val="tx1"/>
                    </a:solidFill>
                    <a:effectLst/>
                    <a:latin typeface="+mn-lt"/>
                    <a:ea typeface="+mn-ea"/>
                    <a:cs typeface="+mn-cs"/>
                  </a:rPr>
                  <a:t> (no sobrepasar los 30 m y como máximo 40 m). A  profundidades mayores de la indicada se tiene muy poco tiempo para que el </a:t>
                </a:r>
                <a:r>
                  <a:rPr lang="es-ES" sz="1200" i="0" kern="1200">
                    <a:solidFill>
                      <a:schemeClr val="tx1"/>
                    </a:solidFill>
                    <a:effectLst/>
                    <a:latin typeface="+mn-lt"/>
                    <a:ea typeface="+mn-ea"/>
                    <a:cs typeface="+mn-cs"/>
                  </a:rPr>
                  <a:t>𝑂_2</a:t>
                </a:r>
                <a:r>
                  <a:rPr lang="es-ES" sz="1200" kern="1200" dirty="0">
                    <a:solidFill>
                      <a:schemeClr val="tx1"/>
                    </a:solidFill>
                    <a:effectLst/>
                    <a:latin typeface="+mn-lt"/>
                    <a:ea typeface="+mn-ea"/>
                    <a:cs typeface="+mn-cs"/>
                  </a:rPr>
                  <a:t> se consuma.</a:t>
                </a:r>
              </a:p>
              <a:p>
                <a:endParaRPr lang="es-ES" sz="1200" kern="1200" dirty="0" smtClean="0">
                  <a:solidFill>
                    <a:schemeClr val="tx1"/>
                  </a:solidFill>
                  <a:effectLst/>
                  <a:latin typeface="+mn-lt"/>
                  <a:ea typeface="+mn-ea"/>
                  <a:cs typeface="+mn-cs"/>
                </a:endParaRPr>
              </a:p>
              <a:p>
                <a:endParaRPr lang="es-ES" dirty="0"/>
              </a:p>
            </p:txBody>
          </p:sp>
        </mc:Fallback>
      </mc:AlternateContent>
      <p:sp>
        <p:nvSpPr>
          <p:cNvPr id="4" name="Slide Number Placeholder 3"/>
          <p:cNvSpPr>
            <a:spLocks noGrp="1"/>
          </p:cNvSpPr>
          <p:nvPr>
            <p:ph type="sldNum" sz="quarter" idx="10"/>
          </p:nvPr>
        </p:nvSpPr>
        <p:spPr/>
        <p:txBody>
          <a:bodyPr/>
          <a:lstStyle/>
          <a:p>
            <a:fld id="{30B57A3B-EE17-4724-82F0-E3DCCE4B82B1}" type="slidenum">
              <a:rPr lang="es-ES" smtClean="0"/>
              <a:t>23</a:t>
            </a:fld>
            <a:endParaRPr lang="es-ES"/>
          </a:p>
        </p:txBody>
      </p:sp>
    </p:spTree>
    <p:extLst>
      <p:ext uri="{BB962C8B-B14F-4D97-AF65-F5344CB8AC3E}">
        <p14:creationId xmlns:p14="http://schemas.microsoft.com/office/powerpoint/2010/main" val="3848824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Explicar biológicamente</a:t>
            </a:r>
            <a:r>
              <a:rPr lang="es-ES" baseline="0" dirty="0" smtClean="0"/>
              <a:t> qué es lo que sucede. </a:t>
            </a:r>
            <a:r>
              <a:rPr lang="es-ES" sz="1200" kern="1200" dirty="0" smtClean="0">
                <a:solidFill>
                  <a:schemeClr val="tx1"/>
                </a:solidFill>
                <a:effectLst/>
                <a:latin typeface="+mn-lt"/>
                <a:ea typeface="+mn-ea"/>
                <a:cs typeface="+mn-cs"/>
              </a:rPr>
              <a:t>Una variable muy importante a tener en cuenta es el volumen de pulmón que se tiene. Cuanto mayor sea el volumen de pulmón, más cantidad de oxígeno se podrá almacenar y por lo tanto, más tiempo debería de tardar en consumirse. Los pulmones de las personas varían dependiendo del sexo y del estado físico. Se realiza una simulación para diferentes personas en función del volumen de pulmón. Se obtienen los siguientes resultados: </a:t>
            </a:r>
          </a:p>
          <a:p>
            <a:endParaRPr lang="es-ES" dirty="0"/>
          </a:p>
        </p:txBody>
      </p:sp>
      <p:sp>
        <p:nvSpPr>
          <p:cNvPr id="4" name="Slide Number Placeholder 3"/>
          <p:cNvSpPr>
            <a:spLocks noGrp="1"/>
          </p:cNvSpPr>
          <p:nvPr>
            <p:ph type="sldNum" sz="quarter" idx="10"/>
          </p:nvPr>
        </p:nvSpPr>
        <p:spPr/>
        <p:txBody>
          <a:bodyPr/>
          <a:lstStyle/>
          <a:p>
            <a:fld id="{30B57A3B-EE17-4724-82F0-E3DCCE4B82B1}" type="slidenum">
              <a:rPr lang="es-ES" smtClean="0"/>
              <a:t>24</a:t>
            </a:fld>
            <a:endParaRPr lang="es-ES"/>
          </a:p>
        </p:txBody>
      </p:sp>
    </p:spTree>
    <p:extLst>
      <p:ext uri="{BB962C8B-B14F-4D97-AF65-F5344CB8AC3E}">
        <p14:creationId xmlns:p14="http://schemas.microsoft.com/office/powerpoint/2010/main" val="10391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Adecuación a la realidad</a:t>
            </a:r>
            <a:endParaRPr lang="es-ES" dirty="0"/>
          </a:p>
        </p:txBody>
      </p:sp>
      <p:sp>
        <p:nvSpPr>
          <p:cNvPr id="4" name="Slide Number Placeholder 3"/>
          <p:cNvSpPr>
            <a:spLocks noGrp="1"/>
          </p:cNvSpPr>
          <p:nvPr>
            <p:ph type="sldNum" sz="quarter" idx="10"/>
          </p:nvPr>
        </p:nvSpPr>
        <p:spPr/>
        <p:txBody>
          <a:bodyPr/>
          <a:lstStyle/>
          <a:p>
            <a:fld id="{30B57A3B-EE17-4724-82F0-E3DCCE4B82B1}" type="slidenum">
              <a:rPr lang="es-ES" smtClean="0"/>
              <a:t>26</a:t>
            </a:fld>
            <a:endParaRPr lang="es-ES"/>
          </a:p>
        </p:txBody>
      </p:sp>
    </p:spTree>
    <p:extLst>
      <p:ext uri="{BB962C8B-B14F-4D97-AF65-F5344CB8AC3E}">
        <p14:creationId xmlns:p14="http://schemas.microsoft.com/office/powerpoint/2010/main" val="3632583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a:t>
            </a:r>
            <a:r>
              <a:rPr lang="es-ES" baseline="0" dirty="0" smtClean="0"/>
              <a:t>a hemoglobina presente en la sangre es capaz de captar el oxígeno en los alveolos pulmonares y transportarlo a través de la sangre. Mediante la formación de un complejo. Realmente la reacción es reversible pero se ha </a:t>
            </a:r>
            <a:r>
              <a:rPr lang="es-ES" baseline="0" dirty="0" err="1" smtClean="0"/>
              <a:t>simplifcado</a:t>
            </a:r>
            <a:r>
              <a:rPr lang="es-ES" baseline="0" dirty="0" smtClean="0"/>
              <a:t>.</a:t>
            </a:r>
            <a:endParaRPr lang="es-ES" dirty="0"/>
          </a:p>
        </p:txBody>
      </p:sp>
      <p:sp>
        <p:nvSpPr>
          <p:cNvPr id="4" name="Slide Number Placeholder 3"/>
          <p:cNvSpPr>
            <a:spLocks noGrp="1"/>
          </p:cNvSpPr>
          <p:nvPr>
            <p:ph type="sldNum" sz="quarter" idx="10"/>
          </p:nvPr>
        </p:nvSpPr>
        <p:spPr/>
        <p:txBody>
          <a:bodyPr/>
          <a:lstStyle/>
          <a:p>
            <a:fld id="{30B57A3B-EE17-4724-82F0-E3DCCE4B82B1}" type="slidenum">
              <a:rPr lang="es-ES" smtClean="0"/>
              <a:t>4</a:t>
            </a:fld>
            <a:endParaRPr lang="es-ES"/>
          </a:p>
        </p:txBody>
      </p:sp>
    </p:spTree>
    <p:extLst>
      <p:ext uri="{BB962C8B-B14F-4D97-AF65-F5344CB8AC3E}">
        <p14:creationId xmlns:p14="http://schemas.microsoft.com/office/powerpoint/2010/main" val="38443971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Adecuación a la realidad. </a:t>
            </a:r>
            <a:r>
              <a:rPr lang="es-ES" sz="1200" kern="1200" dirty="0" smtClean="0">
                <a:solidFill>
                  <a:schemeClr val="tx1"/>
                </a:solidFill>
                <a:effectLst/>
                <a:latin typeface="+mn-lt"/>
                <a:ea typeface="+mn-ea"/>
                <a:cs typeface="+mn-cs"/>
              </a:rPr>
              <a:t>observa la misma forma de la representación que se ha realizado anteriormente, sin embargo, los tiempos que se consiguen son muchísimo mayores. De hecho si se comparan ambas curvas (figura 6)  se observa el gran peso que tiene la resistencia de la película gaseosa sobre la velocidad de reacción y en última instancia sobre el tiempo de conversión completa.  Conforme se va consumiendo el oxígeno la resistencia se ve incrementada, con lo que el tiempo que se tarda en llegar a la concentración crítica se ve muy incrementado. </a:t>
            </a:r>
          </a:p>
          <a:p>
            <a:r>
              <a:rPr lang="es-ES" sz="1200" kern="1200" dirty="0" smtClean="0">
                <a:solidFill>
                  <a:schemeClr val="tx1"/>
                </a:solidFill>
                <a:effectLst/>
                <a:latin typeface="+mn-lt"/>
                <a:ea typeface="+mn-ea"/>
                <a:cs typeface="+mn-cs"/>
              </a:rPr>
              <a:t> observa la misma forma de la representación que se ha realizado anteriormente, sin embargo, los tiempos que se consiguen son muchísimo mayores. De hecho si se comparan ambas curvas (figura 6)  se observa el gran peso que tiene la resistencia de la película gaseosa sobre la velocidad de reacción y en última instancia sobre el tiempo de conversión completa.  Conforme se va consumiendo el oxígeno la resistencia se ve incrementada, con lo que el tiempo que se tarda en llegar a la concentración crítica se ve muy incrementado. </a:t>
            </a:r>
          </a:p>
          <a:p>
            <a:r>
              <a:rPr lang="es-ES" sz="1200" kern="1200" dirty="0" smtClean="0">
                <a:solidFill>
                  <a:schemeClr val="tx1"/>
                </a:solidFill>
                <a:effectLst/>
                <a:latin typeface="+mn-lt"/>
                <a:ea typeface="+mn-ea"/>
                <a:cs typeface="+mn-cs"/>
              </a:rPr>
              <a:t> </a:t>
            </a:r>
          </a:p>
          <a:p>
            <a:endParaRPr lang="es-E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0B57A3B-EE17-4724-82F0-E3DCCE4B82B1}" type="slidenum">
              <a:rPr lang="es-ES" smtClean="0"/>
              <a:t>27</a:t>
            </a:fld>
            <a:endParaRPr lang="es-ES"/>
          </a:p>
        </p:txBody>
      </p:sp>
    </p:spTree>
    <p:extLst>
      <p:ext uri="{BB962C8B-B14F-4D97-AF65-F5344CB8AC3E}">
        <p14:creationId xmlns:p14="http://schemas.microsoft.com/office/powerpoint/2010/main" val="3632583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Adecuación a la realidad. </a:t>
            </a:r>
            <a:r>
              <a:rPr lang="es-ES" sz="1200" kern="1200" dirty="0" smtClean="0">
                <a:solidFill>
                  <a:schemeClr val="tx1"/>
                </a:solidFill>
                <a:effectLst/>
                <a:latin typeface="+mn-lt"/>
                <a:ea typeface="+mn-ea"/>
                <a:cs typeface="+mn-cs"/>
              </a:rPr>
              <a:t>observa la misma forma de la representación que se ha realizado anteriormente, sin embargo, los tiempos que se consiguen son muchísimo mayores. De hecho si se comparan ambas curvas (figura 6)  se observa el gran peso que tiene la resistencia de la película gaseosa sobre la velocidad de reacción y en última instancia sobre el tiempo de conversión completa.  Conforme se va consumiendo el oxígeno la resistencia se ve incrementada, con lo que el tiempo que se tarda en llegar a la concentración crítica se ve muy incrementado. </a:t>
            </a:r>
          </a:p>
          <a:p>
            <a:r>
              <a:rPr lang="es-ES" sz="1200" kern="1200" dirty="0" smtClean="0">
                <a:solidFill>
                  <a:schemeClr val="tx1"/>
                </a:solidFill>
                <a:effectLst/>
                <a:latin typeface="+mn-lt"/>
                <a:ea typeface="+mn-ea"/>
                <a:cs typeface="+mn-cs"/>
              </a:rPr>
              <a:t> observa la misma forma de la representación que se ha realizado anteriormente, sin embargo, los tiempos que se consiguen son muchísimo mayores. De hecho si se comparan ambas curvas (figura 6)  se observa el gran peso que tiene la resistencia de la película gaseosa sobre la velocidad de reacción y en última instancia sobre el tiempo de conversión completa.  Conforme se va consumiendo el oxígeno la resistencia se ve incrementada, con lo que el tiempo que se tarda en llegar a la concentración crítica se ve muy incrementado. </a:t>
            </a:r>
          </a:p>
          <a:p>
            <a:r>
              <a:rPr lang="es-ES" sz="1200" kern="1200" smtClean="0">
                <a:solidFill>
                  <a:schemeClr val="tx1"/>
                </a:solidFill>
                <a:effectLst/>
                <a:latin typeface="+mn-lt"/>
                <a:ea typeface="+mn-ea"/>
                <a:cs typeface="+mn-cs"/>
              </a:rPr>
              <a:t> </a:t>
            </a:r>
          </a:p>
          <a:p>
            <a:endParaRPr lang="es-ES" sz="1200" kern="120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0B57A3B-EE17-4724-82F0-E3DCCE4B82B1}" type="slidenum">
              <a:rPr lang="es-ES" smtClean="0"/>
              <a:t>28</a:t>
            </a:fld>
            <a:endParaRPr lang="es-ES"/>
          </a:p>
        </p:txBody>
      </p:sp>
    </p:spTree>
    <p:extLst>
      <p:ext uri="{BB962C8B-B14F-4D97-AF65-F5344CB8AC3E}">
        <p14:creationId xmlns:p14="http://schemas.microsoft.com/office/powerpoint/2010/main" val="3632583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Los resultados obtenidos no se adecúan con la realidad. Es imposible que un fumador pueda aguantar más tiempo bajo el agua que una persona deportista. Si solo se tiene en cuenta el área de intercambio, en un deportista o un atleta está es mayor, ya que, tiene una mayor capacidad para transportar el oxígeno y que se enlace con la hemoglobina. Ahora bien, se han de tener en cuenta que ante situaciones como la presentada, el cuerpo humano responde a mecanismos de adaptación. Teniendo en cuenta esto, se realizan los cálculos correspondientes teniendo en cuenta que la película gaseosa va a limitar el transporte de materia (tal y como se ha visto en el caso anterior):</a:t>
            </a:r>
          </a:p>
          <a:p>
            <a:endParaRPr lang="es-ES" dirty="0"/>
          </a:p>
        </p:txBody>
      </p:sp>
      <p:sp>
        <p:nvSpPr>
          <p:cNvPr id="4" name="Slide Number Placeholder 3"/>
          <p:cNvSpPr>
            <a:spLocks noGrp="1"/>
          </p:cNvSpPr>
          <p:nvPr>
            <p:ph type="sldNum" sz="quarter" idx="10"/>
          </p:nvPr>
        </p:nvSpPr>
        <p:spPr/>
        <p:txBody>
          <a:bodyPr/>
          <a:lstStyle/>
          <a:p>
            <a:fld id="{30B57A3B-EE17-4724-82F0-E3DCCE4B82B1}" type="slidenum">
              <a:rPr lang="es-ES" smtClean="0"/>
              <a:t>29</a:t>
            </a:fld>
            <a:endParaRPr lang="es-ES"/>
          </a:p>
        </p:txBody>
      </p:sp>
    </p:spTree>
    <p:extLst>
      <p:ext uri="{BB962C8B-B14F-4D97-AF65-F5344CB8AC3E}">
        <p14:creationId xmlns:p14="http://schemas.microsoft.com/office/powerpoint/2010/main" val="3199701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smtClean="0">
                <a:solidFill>
                  <a:schemeClr val="tx1"/>
                </a:solidFill>
                <a:effectLst/>
                <a:latin typeface="+mn-lt"/>
                <a:ea typeface="+mn-ea"/>
                <a:cs typeface="+mn-cs"/>
              </a:rPr>
              <a:t>El pulmón no tiene un volumen constante a lo largo del proceso de respiración, existe una fase de inspiración en la que los pulmones se expanden y otra de expiración en el que se contraen. A falta de un modelo exacto de un pulmón estándar que reproduzca como varía el volumen del pulmón en función del tiempo, se propone un modelo arbitrario, el cual es una aproximación al comportamiento que presentaría un pulmón real. Por su finalidad didáctica merece la pena su desarrollo como objeto de estudio.</a:t>
            </a:r>
          </a:p>
          <a:p>
            <a:r>
              <a:rPr lang="es-ES" sz="1200" kern="1200" dirty="0" smtClean="0">
                <a:solidFill>
                  <a:schemeClr val="tx1"/>
                </a:solidFill>
                <a:effectLst/>
                <a:latin typeface="+mn-lt"/>
                <a:ea typeface="+mn-ea"/>
                <a:cs typeface="+mn-cs"/>
              </a:rPr>
              <a:t> </a:t>
            </a:r>
          </a:p>
          <a:p>
            <a:r>
              <a:rPr lang="es-ES" sz="1200" kern="1200" dirty="0" smtClean="0">
                <a:solidFill>
                  <a:schemeClr val="tx1"/>
                </a:solidFill>
                <a:effectLst/>
                <a:latin typeface="+mn-lt"/>
                <a:ea typeface="+mn-ea"/>
                <a:cs typeface="+mn-cs"/>
              </a:rPr>
              <a:t>Para empezar, nos preguntamos: ¿Cómo varía el volumen del pulmón en función del tiempo? Parece evidente que debe modelarse con una función periódica. Para reproducir este comportamiento se hace uso de la función seno. Primero de todo, se establece un volumen máximo de pulmón y un volumen mínimo de pulmón, y además, se establece un periodo entre pulsos máximos. Una vez se tiene esto, queda definida la variación de volumen de pulmón con el tiempo. </a:t>
            </a: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Recurriendo a la bibliografía, según los apuntes de semiología de la Universidad Católica de Chile, facultad de medicina, una correcta respiración debe tener una frecuencia de entre 12 y 20 respiraciones por minuto. Las anomalías son la taquipnea para frecuencias superiores a 20 y bradipnea para menores a 12. También se expone en dichos apuntes que la relación inspiración/espiración es 5/6 por lo que la espiración es algo más prolongada. Tomadas estas consideraciones, la aproximación de una función seno sigue pareciendo adecuada.</a:t>
            </a:r>
          </a:p>
          <a:p>
            <a:endParaRPr lang="es-ES" dirty="0"/>
          </a:p>
        </p:txBody>
      </p:sp>
      <p:sp>
        <p:nvSpPr>
          <p:cNvPr id="4" name="Slide Number Placeholder 3"/>
          <p:cNvSpPr>
            <a:spLocks noGrp="1"/>
          </p:cNvSpPr>
          <p:nvPr>
            <p:ph type="sldNum" sz="quarter" idx="10"/>
          </p:nvPr>
        </p:nvSpPr>
        <p:spPr/>
        <p:txBody>
          <a:bodyPr/>
          <a:lstStyle/>
          <a:p>
            <a:fld id="{30B57A3B-EE17-4724-82F0-E3DCCE4B82B1}" type="slidenum">
              <a:rPr lang="es-ES" smtClean="0"/>
              <a:t>30</a:t>
            </a:fld>
            <a:endParaRPr lang="es-ES"/>
          </a:p>
        </p:txBody>
      </p:sp>
    </p:spTree>
    <p:extLst>
      <p:ext uri="{BB962C8B-B14F-4D97-AF65-F5344CB8AC3E}">
        <p14:creationId xmlns:p14="http://schemas.microsoft.com/office/powerpoint/2010/main" val="2846424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s-ES" sz="1200" kern="1200" dirty="0" smtClean="0">
                    <a:solidFill>
                      <a:schemeClr val="tx1"/>
                    </a:solidFill>
                    <a:effectLst/>
                    <a:latin typeface="+mn-lt"/>
                    <a:ea typeface="+mn-ea"/>
                    <a:cs typeface="+mn-cs"/>
                  </a:rPr>
                  <a:t>Finalmente tras realizar los cálculos se obtiene la conversión frente al tiempo del proceso. El efecto de los pulsos produce que la pendiente suba y baje en los periodos, presentando fluctuaciones. Por lo tanto, no tiene un comportamiento monótono como lo tendría un pulmón a volumen constante. La razón es que una variación del volumen del pulmón afecta tanto a la fracción volumétrica de sangre en pulmón </a:t>
                </a:r>
                <a14:m>
                  <m:oMath xmlns:m="http://schemas.openxmlformats.org/officeDocument/2006/math">
                    <m:d>
                      <m:dPr>
                        <m:ctrlPr>
                          <a:rPr lang="es-ES" sz="1200" i="1" kern="1200">
                            <a:solidFill>
                              <a:schemeClr val="tx1"/>
                            </a:solidFill>
                            <a:effectLst/>
                            <a:latin typeface="Cambria Math"/>
                            <a:ea typeface="+mn-ea"/>
                            <a:cs typeface="+mn-cs"/>
                          </a:rPr>
                        </m:ctrlPr>
                      </m:dPr>
                      <m:e>
                        <m:r>
                          <m:rPr>
                            <m:sty m:val="p"/>
                          </m:rPr>
                          <a:rPr lang="es-ES" sz="1200" kern="1200">
                            <a:solidFill>
                              <a:schemeClr val="tx1"/>
                            </a:solidFill>
                            <a:effectLst/>
                            <a:latin typeface="Cambria Math"/>
                            <a:ea typeface="+mn-ea"/>
                            <a:cs typeface="+mn-cs"/>
                          </a:rPr>
                          <m:t>representada</m:t>
                        </m:r>
                        <m:r>
                          <a:rPr lang="es-ES" sz="1200" kern="1200">
                            <a:solidFill>
                              <a:schemeClr val="tx1"/>
                            </a:solidFill>
                            <a:effectLst/>
                            <a:latin typeface="Cambria Math"/>
                            <a:ea typeface="+mn-ea"/>
                            <a:cs typeface="+mn-cs"/>
                          </a:rPr>
                          <m:t> </m:t>
                        </m:r>
                        <m:r>
                          <m:rPr>
                            <m:sty m:val="p"/>
                          </m:rPr>
                          <a:rPr lang="es-ES" sz="1200" kern="1200">
                            <a:solidFill>
                              <a:schemeClr val="tx1"/>
                            </a:solidFill>
                            <a:effectLst/>
                            <a:latin typeface="Cambria Math"/>
                            <a:ea typeface="+mn-ea"/>
                            <a:cs typeface="+mn-cs"/>
                          </a:rPr>
                          <m:t>por</m:t>
                        </m:r>
                        <m:r>
                          <a:rPr lang="es-ES" sz="1200" kern="1200">
                            <a:solidFill>
                              <a:schemeClr val="tx1"/>
                            </a:solidFill>
                            <a:effectLst/>
                            <a:latin typeface="Cambria Math"/>
                            <a:ea typeface="+mn-ea"/>
                            <a:cs typeface="+mn-cs"/>
                          </a:rPr>
                          <m:t> </m:t>
                        </m:r>
                        <m:r>
                          <a:rPr lang="es-ES" sz="1200" i="1" kern="1200">
                            <a:solidFill>
                              <a:schemeClr val="tx1"/>
                            </a:solidFill>
                            <a:effectLst/>
                            <a:latin typeface="Cambria Math"/>
                            <a:ea typeface="+mn-ea"/>
                            <a:cs typeface="+mn-cs"/>
                          </a:rPr>
                          <m:t>𝑓</m:t>
                        </m:r>
                        <m:r>
                          <a:rPr lang="es-ES" sz="1200" i="1" kern="1200">
                            <a:solidFill>
                              <a:schemeClr val="tx1"/>
                            </a:solidFill>
                            <a:effectLst/>
                            <a:latin typeface="Cambria Math"/>
                            <a:ea typeface="+mn-ea"/>
                            <a:cs typeface="+mn-cs"/>
                          </a:rPr>
                          <m:t> </m:t>
                        </m:r>
                        <m:d>
                          <m:dPr>
                            <m:begChr m:val="["/>
                            <m:endChr m:val="]"/>
                            <m:ctrlPr>
                              <a:rPr lang="es-ES" sz="1200" i="1" kern="1200">
                                <a:solidFill>
                                  <a:schemeClr val="tx1"/>
                                </a:solidFill>
                                <a:effectLst/>
                                <a:latin typeface="Cambria Math"/>
                                <a:ea typeface="+mn-ea"/>
                                <a:cs typeface="+mn-cs"/>
                              </a:rPr>
                            </m:ctrlPr>
                          </m:dPr>
                          <m:e>
                            <m:f>
                              <m:fPr>
                                <m:ctrlPr>
                                  <a:rPr lang="es-ES" sz="1200" i="1" kern="1200">
                                    <a:solidFill>
                                      <a:schemeClr val="tx1"/>
                                    </a:solidFill>
                                    <a:effectLst/>
                                    <a:latin typeface="Cambria Math"/>
                                    <a:ea typeface="+mn-ea"/>
                                    <a:cs typeface="+mn-cs"/>
                                  </a:rPr>
                                </m:ctrlPr>
                              </m:fPr>
                              <m:num>
                                <m:sSup>
                                  <m:sSupPr>
                                    <m:ctrlPr>
                                      <a:rPr lang="es-ES" sz="1200" i="1" kern="1200">
                                        <a:solidFill>
                                          <a:schemeClr val="tx1"/>
                                        </a:solidFill>
                                        <a:effectLst/>
                                        <a:latin typeface="Cambria Math"/>
                                        <a:ea typeface="+mn-ea"/>
                                        <a:cs typeface="+mn-cs"/>
                                      </a:rPr>
                                    </m:ctrlPr>
                                  </m:sSupPr>
                                  <m:e>
                                    <m:r>
                                      <a:rPr lang="es-ES" sz="1200" i="1" kern="1200">
                                        <a:solidFill>
                                          <a:schemeClr val="tx1"/>
                                        </a:solidFill>
                                        <a:effectLst/>
                                        <a:latin typeface="Cambria Math"/>
                                        <a:ea typeface="+mn-ea"/>
                                        <a:cs typeface="+mn-cs"/>
                                      </a:rPr>
                                      <m:t>𝑚</m:t>
                                    </m:r>
                                  </m:e>
                                  <m:sup>
                                    <m:r>
                                      <a:rPr lang="es-ES" sz="1200" i="1" kern="1200">
                                        <a:solidFill>
                                          <a:schemeClr val="tx1"/>
                                        </a:solidFill>
                                        <a:effectLst/>
                                        <a:latin typeface="Cambria Math"/>
                                        <a:ea typeface="+mn-ea"/>
                                        <a:cs typeface="+mn-cs"/>
                                      </a:rPr>
                                      <m:t>3</m:t>
                                    </m:r>
                                  </m:sup>
                                </m:sSup>
                                <m:r>
                                  <a:rPr lang="es-ES" sz="1200" i="1" kern="1200">
                                    <a:solidFill>
                                      <a:schemeClr val="tx1"/>
                                    </a:solidFill>
                                    <a:effectLst/>
                                    <a:latin typeface="Cambria Math"/>
                                    <a:ea typeface="+mn-ea"/>
                                    <a:cs typeface="+mn-cs"/>
                                  </a:rPr>
                                  <m:t> </m:t>
                                </m:r>
                                <m:r>
                                  <a:rPr lang="es-ES" sz="1200" i="1" kern="1200">
                                    <a:solidFill>
                                      <a:schemeClr val="tx1"/>
                                    </a:solidFill>
                                    <a:effectLst/>
                                    <a:latin typeface="Cambria Math"/>
                                    <a:ea typeface="+mn-ea"/>
                                    <a:cs typeface="+mn-cs"/>
                                  </a:rPr>
                                  <m:t>𝑠𝑎𝑛𝑔𝑟𝑒</m:t>
                                </m:r>
                              </m:num>
                              <m:den>
                                <m:sSup>
                                  <m:sSupPr>
                                    <m:ctrlPr>
                                      <a:rPr lang="es-ES" sz="1200" i="1" kern="1200">
                                        <a:solidFill>
                                          <a:schemeClr val="tx1"/>
                                        </a:solidFill>
                                        <a:effectLst/>
                                        <a:latin typeface="Cambria Math"/>
                                        <a:ea typeface="+mn-ea"/>
                                        <a:cs typeface="+mn-cs"/>
                                      </a:rPr>
                                    </m:ctrlPr>
                                  </m:sSupPr>
                                  <m:e>
                                    <m:r>
                                      <a:rPr lang="es-ES" sz="1200" i="1" kern="1200">
                                        <a:solidFill>
                                          <a:schemeClr val="tx1"/>
                                        </a:solidFill>
                                        <a:effectLst/>
                                        <a:latin typeface="Cambria Math"/>
                                        <a:ea typeface="+mn-ea"/>
                                        <a:cs typeface="+mn-cs"/>
                                      </a:rPr>
                                      <m:t>𝑚</m:t>
                                    </m:r>
                                  </m:e>
                                  <m:sup>
                                    <m:r>
                                      <a:rPr lang="es-ES" sz="1200" i="1" kern="1200">
                                        <a:solidFill>
                                          <a:schemeClr val="tx1"/>
                                        </a:solidFill>
                                        <a:effectLst/>
                                        <a:latin typeface="Cambria Math"/>
                                        <a:ea typeface="+mn-ea"/>
                                        <a:cs typeface="+mn-cs"/>
                                      </a:rPr>
                                      <m:t>3</m:t>
                                    </m:r>
                                  </m:sup>
                                </m:sSup>
                                <m:r>
                                  <a:rPr lang="es-ES" sz="1200" i="1" kern="1200">
                                    <a:solidFill>
                                      <a:schemeClr val="tx1"/>
                                    </a:solidFill>
                                    <a:effectLst/>
                                    <a:latin typeface="Cambria Math"/>
                                    <a:ea typeface="+mn-ea"/>
                                    <a:cs typeface="+mn-cs"/>
                                  </a:rPr>
                                  <m:t>𝑝𝑢𝑙𝑚</m:t>
                                </m:r>
                                <m:r>
                                  <a:rPr lang="es-ES" sz="1200" i="1" kern="1200">
                                    <a:solidFill>
                                      <a:schemeClr val="tx1"/>
                                    </a:solidFill>
                                    <a:effectLst/>
                                    <a:latin typeface="Cambria Math"/>
                                    <a:ea typeface="+mn-ea"/>
                                    <a:cs typeface="+mn-cs"/>
                                  </a:rPr>
                                  <m:t>ó</m:t>
                                </m:r>
                                <m:r>
                                  <a:rPr lang="es-ES" sz="1200" i="1" kern="1200">
                                    <a:solidFill>
                                      <a:schemeClr val="tx1"/>
                                    </a:solidFill>
                                    <a:effectLst/>
                                    <a:latin typeface="Cambria Math"/>
                                    <a:ea typeface="+mn-ea"/>
                                    <a:cs typeface="+mn-cs"/>
                                  </a:rPr>
                                  <m:t>𝑛</m:t>
                                </m:r>
                              </m:den>
                            </m:f>
                          </m:e>
                        </m:d>
                      </m:e>
                    </m:d>
                    <m:r>
                      <a:rPr lang="es-ES" sz="1200" i="1" kern="1200">
                        <a:solidFill>
                          <a:schemeClr val="tx1"/>
                        </a:solidFill>
                        <a:effectLst/>
                        <a:latin typeface="Cambria Math"/>
                        <a:ea typeface="+mn-ea"/>
                        <a:cs typeface="+mn-cs"/>
                      </a:rPr>
                      <m:t>, </m:t>
                    </m:r>
                  </m:oMath>
                </a14:m>
                <a:r>
                  <a:rPr lang="es-ES" sz="1200" kern="1200" dirty="0">
                    <a:solidFill>
                      <a:schemeClr val="tx1"/>
                    </a:solidFill>
                    <a:effectLst/>
                    <a:latin typeface="+mn-lt"/>
                    <a:ea typeface="+mn-ea"/>
                    <a:cs typeface="+mn-cs"/>
                  </a:rPr>
                  <a:t>como al área efectiva por volumen de pulmón  </a:t>
                </a:r>
                <a14:m>
                  <m:oMath xmlns:m="http://schemas.openxmlformats.org/officeDocument/2006/math">
                    <m:d>
                      <m:dPr>
                        <m:ctrlPr>
                          <a:rPr lang="es-ES" sz="1200" i="1" kern="1200">
                            <a:solidFill>
                              <a:schemeClr val="tx1"/>
                            </a:solidFill>
                            <a:effectLst/>
                            <a:latin typeface="Cambria Math"/>
                            <a:ea typeface="+mn-ea"/>
                            <a:cs typeface="+mn-cs"/>
                          </a:rPr>
                        </m:ctrlPr>
                      </m:dPr>
                      <m:e>
                        <m:r>
                          <m:rPr>
                            <m:sty m:val="p"/>
                          </m:rPr>
                          <a:rPr lang="es-ES" sz="1200" kern="1200">
                            <a:solidFill>
                              <a:schemeClr val="tx1"/>
                            </a:solidFill>
                            <a:effectLst/>
                            <a:latin typeface="Cambria Math"/>
                            <a:ea typeface="+mn-ea"/>
                            <a:cs typeface="+mn-cs"/>
                          </a:rPr>
                          <m:t>representada</m:t>
                        </m:r>
                        <m:r>
                          <a:rPr lang="es-ES" sz="1200" kern="1200">
                            <a:solidFill>
                              <a:schemeClr val="tx1"/>
                            </a:solidFill>
                            <a:effectLst/>
                            <a:latin typeface="Cambria Math"/>
                            <a:ea typeface="+mn-ea"/>
                            <a:cs typeface="+mn-cs"/>
                          </a:rPr>
                          <m:t> </m:t>
                        </m:r>
                        <m:r>
                          <m:rPr>
                            <m:sty m:val="p"/>
                          </m:rPr>
                          <a:rPr lang="es-ES" sz="1200" kern="1200">
                            <a:solidFill>
                              <a:schemeClr val="tx1"/>
                            </a:solidFill>
                            <a:effectLst/>
                            <a:latin typeface="Cambria Math"/>
                            <a:ea typeface="+mn-ea"/>
                            <a:cs typeface="+mn-cs"/>
                          </a:rPr>
                          <m:t>por</m:t>
                        </m:r>
                        <m:r>
                          <a:rPr lang="es-ES" sz="1200" kern="1200">
                            <a:solidFill>
                              <a:schemeClr val="tx1"/>
                            </a:solidFill>
                            <a:effectLst/>
                            <a:latin typeface="Cambria Math"/>
                            <a:ea typeface="+mn-ea"/>
                            <a:cs typeface="+mn-cs"/>
                          </a:rPr>
                          <m:t> </m:t>
                        </m:r>
                        <m:r>
                          <a:rPr lang="es-ES" sz="1200" i="1" kern="1200">
                            <a:solidFill>
                              <a:schemeClr val="tx1"/>
                            </a:solidFill>
                            <a:effectLst/>
                            <a:latin typeface="Cambria Math"/>
                            <a:ea typeface="+mn-ea"/>
                            <a:cs typeface="+mn-cs"/>
                          </a:rPr>
                          <m:t>𝑎</m:t>
                        </m:r>
                        <m:r>
                          <a:rPr lang="es-ES" sz="1200" i="1" kern="1200">
                            <a:solidFill>
                              <a:schemeClr val="tx1"/>
                            </a:solidFill>
                            <a:effectLst/>
                            <a:latin typeface="Cambria Math"/>
                            <a:ea typeface="+mn-ea"/>
                            <a:cs typeface="+mn-cs"/>
                          </a:rPr>
                          <m:t> </m:t>
                        </m:r>
                        <m:d>
                          <m:dPr>
                            <m:begChr m:val="["/>
                            <m:endChr m:val="]"/>
                            <m:ctrlPr>
                              <a:rPr lang="es-ES" sz="1200" i="1" kern="1200">
                                <a:solidFill>
                                  <a:schemeClr val="tx1"/>
                                </a:solidFill>
                                <a:effectLst/>
                                <a:latin typeface="Cambria Math"/>
                                <a:ea typeface="+mn-ea"/>
                                <a:cs typeface="+mn-cs"/>
                              </a:rPr>
                            </m:ctrlPr>
                          </m:dPr>
                          <m:e>
                            <m:f>
                              <m:fPr>
                                <m:ctrlPr>
                                  <a:rPr lang="es-ES" sz="1200" i="1" kern="1200">
                                    <a:solidFill>
                                      <a:schemeClr val="tx1"/>
                                    </a:solidFill>
                                    <a:effectLst/>
                                    <a:latin typeface="Cambria Math"/>
                                    <a:ea typeface="+mn-ea"/>
                                    <a:cs typeface="+mn-cs"/>
                                  </a:rPr>
                                </m:ctrlPr>
                              </m:fPr>
                              <m:num>
                                <m:sSup>
                                  <m:sSupPr>
                                    <m:ctrlPr>
                                      <a:rPr lang="es-ES" sz="1200" i="1" kern="1200">
                                        <a:solidFill>
                                          <a:schemeClr val="tx1"/>
                                        </a:solidFill>
                                        <a:effectLst/>
                                        <a:latin typeface="Cambria Math"/>
                                        <a:ea typeface="+mn-ea"/>
                                        <a:cs typeface="+mn-cs"/>
                                      </a:rPr>
                                    </m:ctrlPr>
                                  </m:sSupPr>
                                  <m:e>
                                    <m:r>
                                      <a:rPr lang="es-ES" sz="1200" i="1" kern="1200">
                                        <a:solidFill>
                                          <a:schemeClr val="tx1"/>
                                        </a:solidFill>
                                        <a:effectLst/>
                                        <a:latin typeface="Cambria Math"/>
                                        <a:ea typeface="+mn-ea"/>
                                        <a:cs typeface="+mn-cs"/>
                                      </a:rPr>
                                      <m:t>𝑚</m:t>
                                    </m:r>
                                  </m:e>
                                  <m:sup>
                                    <m:r>
                                      <a:rPr lang="es-ES" sz="1200" i="1" kern="1200">
                                        <a:solidFill>
                                          <a:schemeClr val="tx1"/>
                                        </a:solidFill>
                                        <a:effectLst/>
                                        <a:latin typeface="Cambria Math"/>
                                        <a:ea typeface="+mn-ea"/>
                                        <a:cs typeface="+mn-cs"/>
                                      </a:rPr>
                                      <m:t>2</m:t>
                                    </m:r>
                                  </m:sup>
                                </m:sSup>
                              </m:num>
                              <m:den>
                                <m:sSup>
                                  <m:sSupPr>
                                    <m:ctrlPr>
                                      <a:rPr lang="es-ES" sz="1200" i="1" kern="1200">
                                        <a:solidFill>
                                          <a:schemeClr val="tx1"/>
                                        </a:solidFill>
                                        <a:effectLst/>
                                        <a:latin typeface="Cambria Math"/>
                                        <a:ea typeface="+mn-ea"/>
                                        <a:cs typeface="+mn-cs"/>
                                      </a:rPr>
                                    </m:ctrlPr>
                                  </m:sSupPr>
                                  <m:e>
                                    <m:r>
                                      <a:rPr lang="es-ES" sz="1200" i="1" kern="1200">
                                        <a:solidFill>
                                          <a:schemeClr val="tx1"/>
                                        </a:solidFill>
                                        <a:effectLst/>
                                        <a:latin typeface="Cambria Math"/>
                                        <a:ea typeface="+mn-ea"/>
                                        <a:cs typeface="+mn-cs"/>
                                      </a:rPr>
                                      <m:t>𝑚</m:t>
                                    </m:r>
                                  </m:e>
                                  <m:sup>
                                    <m:r>
                                      <a:rPr lang="es-ES" sz="1200" i="1" kern="1200">
                                        <a:solidFill>
                                          <a:schemeClr val="tx1"/>
                                        </a:solidFill>
                                        <a:effectLst/>
                                        <a:latin typeface="Cambria Math"/>
                                        <a:ea typeface="+mn-ea"/>
                                        <a:cs typeface="+mn-cs"/>
                                      </a:rPr>
                                      <m:t>3</m:t>
                                    </m:r>
                                  </m:sup>
                                </m:sSup>
                                <m:r>
                                  <a:rPr lang="es-ES" sz="1200" i="1" kern="1200">
                                    <a:solidFill>
                                      <a:schemeClr val="tx1"/>
                                    </a:solidFill>
                                    <a:effectLst/>
                                    <a:latin typeface="Cambria Math"/>
                                    <a:ea typeface="+mn-ea"/>
                                    <a:cs typeface="+mn-cs"/>
                                  </a:rPr>
                                  <m:t>𝑝𝑢𝑙𝑚</m:t>
                                </m:r>
                                <m:r>
                                  <a:rPr lang="es-ES" sz="1200" i="1" kern="1200">
                                    <a:solidFill>
                                      <a:schemeClr val="tx1"/>
                                    </a:solidFill>
                                    <a:effectLst/>
                                    <a:latin typeface="Cambria Math"/>
                                    <a:ea typeface="+mn-ea"/>
                                    <a:cs typeface="+mn-cs"/>
                                  </a:rPr>
                                  <m:t>ó</m:t>
                                </m:r>
                                <m:r>
                                  <a:rPr lang="es-ES" sz="1200" i="1" kern="1200">
                                    <a:solidFill>
                                      <a:schemeClr val="tx1"/>
                                    </a:solidFill>
                                    <a:effectLst/>
                                    <a:latin typeface="Cambria Math"/>
                                    <a:ea typeface="+mn-ea"/>
                                    <a:cs typeface="+mn-cs"/>
                                  </a:rPr>
                                  <m:t>𝑛</m:t>
                                </m:r>
                              </m:den>
                            </m:f>
                          </m:e>
                        </m:d>
                      </m:e>
                    </m:d>
                  </m:oMath>
                </a14:m>
                <a:r>
                  <a:rPr lang="es-ES" sz="1200" kern="1200" dirty="0">
                    <a:solidFill>
                      <a:schemeClr val="tx1"/>
                    </a:solidFill>
                    <a:effectLst/>
                    <a:latin typeface="+mn-lt"/>
                    <a:ea typeface="+mn-ea"/>
                    <a:cs typeface="+mn-cs"/>
                  </a:rPr>
                  <a:t>. Que estos parámetros presenten un valor alto es bueno, ya que mejoran el transporte de materia. Desde un punto de vista matemático, estos términos aparecen en la ecuación de velocidad presentada dentro de las resistencias, en el denominador del denominador de la ecuación cinética, y por lo tanto, si estos tienen un valor elevado aumentan la velocidad de consumo de oxígeno, pues disminuyen las resistencias, y como consecuencia, la velocidad de reacción aumenta. Por tanto, cuando el pulmón está expandido, al estar dividiendo el volumen en los parámetros, la tasa de consumo de oxígeno es menor, ya que, los parámetros son menores y las resistencias mayores. </a:t>
                </a:r>
              </a:p>
              <a:p>
                <a:r>
                  <a:rPr lang="es-ES" sz="1200" kern="1200" dirty="0">
                    <a:solidFill>
                      <a:schemeClr val="tx1"/>
                    </a:solidFill>
                    <a:effectLst/>
                    <a:latin typeface="+mn-lt"/>
                    <a:ea typeface="+mn-ea"/>
                    <a:cs typeface="+mn-cs"/>
                  </a:rPr>
                  <a:t> </a:t>
                </a:r>
              </a:p>
              <a:p>
                <a:endParaRPr lang="es-ES" dirty="0"/>
              </a:p>
            </p:txBody>
          </p:sp>
        </mc:Choice>
        <mc:Fallback xmlns="">
          <p:sp>
            <p:nvSpPr>
              <p:cNvPr id="3" name="Notes Placeholder 2"/>
              <p:cNvSpPr>
                <a:spLocks noGrp="1"/>
              </p:cNvSpPr>
              <p:nvPr>
                <p:ph type="body" idx="1"/>
              </p:nvPr>
            </p:nvSpPr>
            <p:spPr/>
            <p:txBody>
              <a:bodyPr/>
              <a:lstStyle/>
              <a:p>
                <a:r>
                  <a:rPr lang="es-ES" sz="1200" kern="1200" dirty="0" smtClean="0">
                    <a:solidFill>
                      <a:schemeClr val="tx1"/>
                    </a:solidFill>
                    <a:effectLst/>
                    <a:latin typeface="+mn-lt"/>
                    <a:ea typeface="+mn-ea"/>
                    <a:cs typeface="+mn-cs"/>
                  </a:rPr>
                  <a:t>Finalmente tras realizar los cálculos se obtiene la conversión frente al tiempo del proceso. El efecto de los pulsos produce que la pendiente suba y baje en los periodos, presentando fluctuaciones. Por lo tanto, no tiene un comportamiento monótono como lo tendría un pulmón a volumen constante. La razón es que una variación del volumen del pulmón afecta tanto a la fracción volumétrica de sangre en pulmón </a:t>
                </a:r>
                <a:r>
                  <a:rPr lang="es-ES" sz="1200" i="0" kern="1200">
                    <a:solidFill>
                      <a:schemeClr val="tx1"/>
                    </a:solidFill>
                    <a:effectLst/>
                    <a:latin typeface="+mn-lt"/>
                    <a:ea typeface="+mn-ea"/>
                    <a:cs typeface="+mn-cs"/>
                  </a:rPr>
                  <a:t>(representada por 𝑓 [(𝑚^3  𝑠𝑎𝑛𝑔𝑟𝑒)/(𝑚^3 𝑝𝑢𝑙𝑚ó𝑛)]), </a:t>
                </a:r>
                <a:r>
                  <a:rPr lang="es-ES" sz="1200" kern="1200" dirty="0">
                    <a:solidFill>
                      <a:schemeClr val="tx1"/>
                    </a:solidFill>
                    <a:effectLst/>
                    <a:latin typeface="+mn-lt"/>
                    <a:ea typeface="+mn-ea"/>
                    <a:cs typeface="+mn-cs"/>
                  </a:rPr>
                  <a:t>como al área efectiva por volumen de pulmón  </a:t>
                </a:r>
                <a:r>
                  <a:rPr lang="es-ES" sz="1200" i="0" kern="1200">
                    <a:solidFill>
                      <a:schemeClr val="tx1"/>
                    </a:solidFill>
                    <a:effectLst/>
                    <a:latin typeface="+mn-lt"/>
                    <a:ea typeface="+mn-ea"/>
                    <a:cs typeface="+mn-cs"/>
                  </a:rPr>
                  <a:t>(representada por 𝑎 [𝑚^2/(𝑚^3 𝑝𝑢𝑙𝑚ó𝑛)])</a:t>
                </a:r>
                <a:r>
                  <a:rPr lang="es-ES" sz="1200" kern="1200" dirty="0">
                    <a:solidFill>
                      <a:schemeClr val="tx1"/>
                    </a:solidFill>
                    <a:effectLst/>
                    <a:latin typeface="+mn-lt"/>
                    <a:ea typeface="+mn-ea"/>
                    <a:cs typeface="+mn-cs"/>
                  </a:rPr>
                  <a:t>. Que estos parámetros presenten un valor alto es bueno, ya que mejoran el transporte de materia. Desde un punto de vista matemático, estos términos aparecen en la ecuación de velocidad presentada dentro de las resistencias, en el denominador del denominador de la ecuación cinética, y por lo tanto, si estos tienen un valor elevado aumentan la velocidad de consumo de oxígeno, pues disminuyen las resistencias, y como consecuencia, la velocidad de reacción aumenta. Por tanto, cuando el pulmón está expandido, al estar dividiendo el volumen en los parámetros, la tasa de consumo de oxígeno es menor, ya que, los parámetros son menores y las resistencias mayores. </a:t>
                </a:r>
              </a:p>
              <a:p>
                <a:r>
                  <a:rPr lang="es-ES" sz="1200" kern="1200" dirty="0">
                    <a:solidFill>
                      <a:schemeClr val="tx1"/>
                    </a:solidFill>
                    <a:effectLst/>
                    <a:latin typeface="+mn-lt"/>
                    <a:ea typeface="+mn-ea"/>
                    <a:cs typeface="+mn-cs"/>
                  </a:rPr>
                  <a:t> </a:t>
                </a:r>
              </a:p>
              <a:p>
                <a:endParaRPr lang="es-ES" dirty="0"/>
              </a:p>
            </p:txBody>
          </p:sp>
        </mc:Fallback>
      </mc:AlternateContent>
      <p:sp>
        <p:nvSpPr>
          <p:cNvPr id="4" name="Slide Number Placeholder 3"/>
          <p:cNvSpPr>
            <a:spLocks noGrp="1"/>
          </p:cNvSpPr>
          <p:nvPr>
            <p:ph type="sldNum" sz="quarter" idx="10"/>
          </p:nvPr>
        </p:nvSpPr>
        <p:spPr/>
        <p:txBody>
          <a:bodyPr/>
          <a:lstStyle/>
          <a:p>
            <a:fld id="{30B57A3B-EE17-4724-82F0-E3DCCE4B82B1}" type="slidenum">
              <a:rPr lang="es-ES" smtClean="0"/>
              <a:t>31</a:t>
            </a:fld>
            <a:endParaRPr lang="es-ES"/>
          </a:p>
        </p:txBody>
      </p:sp>
    </p:spTree>
    <p:extLst>
      <p:ext uri="{BB962C8B-B14F-4D97-AF65-F5344CB8AC3E}">
        <p14:creationId xmlns:p14="http://schemas.microsoft.com/office/powerpoint/2010/main" val="28464245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smtClean="0">
                <a:solidFill>
                  <a:schemeClr val="tx1"/>
                </a:solidFill>
                <a:effectLst/>
                <a:latin typeface="+mn-lt"/>
                <a:ea typeface="+mn-ea"/>
                <a:cs typeface="+mn-cs"/>
              </a:rPr>
              <a:t>El pulmón no tiene un volumen constante a lo largo del proceso de respiración, existe una fase de inspiración en la que los pulmones se expanden y otra de expiración en el que se contraen. A falta de un modelo exacto de un pulmón estándar que reproduzca como varía el volumen del pulmón en función del tiempo, se propone un modelo arbitrario, el cual es una aproximación al comportamiento que presentaría un pulmón real. Por su finalidad didáctica merece la pena su desarrollo como objeto de estudio.</a:t>
            </a:r>
          </a:p>
          <a:p>
            <a:r>
              <a:rPr lang="es-ES" sz="1200" kern="1200" dirty="0" smtClean="0">
                <a:solidFill>
                  <a:schemeClr val="tx1"/>
                </a:solidFill>
                <a:effectLst/>
                <a:latin typeface="+mn-lt"/>
                <a:ea typeface="+mn-ea"/>
                <a:cs typeface="+mn-cs"/>
              </a:rPr>
              <a:t> </a:t>
            </a:r>
          </a:p>
          <a:p>
            <a:r>
              <a:rPr lang="es-ES" sz="1200" kern="1200" dirty="0" smtClean="0">
                <a:solidFill>
                  <a:schemeClr val="tx1"/>
                </a:solidFill>
                <a:effectLst/>
                <a:latin typeface="+mn-lt"/>
                <a:ea typeface="+mn-ea"/>
                <a:cs typeface="+mn-cs"/>
              </a:rPr>
              <a:t>Para empezar, nos preguntamos: ¿Cómo varía el volumen del pulmón en función del tiempo? Parece evidente que debe modelarse con una función periódica. Para reproducir este comportamiento se hace uso de la función seno. Primero de todo, se establece un volumen máximo de pulmón y un volumen mínimo de pulmón, y además, se establece un periodo entre pulsos máximos. Una vez se tiene esto, queda definida la variación de volumen de pulmón con el tiempo. </a:t>
            </a: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Recurriendo a la bibliografía, según los apuntes de semiología de la Universidad Católica de Chile, facultad de medicina, una correcta respiración debe tener una frecuencia de entre 12 y 20 respiraciones por minuto. Las anomalías son la taquipnea para frecuencias superiores a 20 y bradipnea para menores a 12. También se expone en dichos apuntes que la relación inspiración/espiración es 5/6 por lo que la espiración es algo más prolongada. Tomadas estas consideraciones, la aproximación de una función seno sigue pareciendo adecuada.</a:t>
            </a:r>
          </a:p>
          <a:p>
            <a:endParaRPr lang="es-ES" dirty="0"/>
          </a:p>
        </p:txBody>
      </p:sp>
      <p:sp>
        <p:nvSpPr>
          <p:cNvPr id="4" name="Slide Number Placeholder 3"/>
          <p:cNvSpPr>
            <a:spLocks noGrp="1"/>
          </p:cNvSpPr>
          <p:nvPr>
            <p:ph type="sldNum" sz="quarter" idx="10"/>
          </p:nvPr>
        </p:nvSpPr>
        <p:spPr/>
        <p:txBody>
          <a:bodyPr/>
          <a:lstStyle/>
          <a:p>
            <a:fld id="{30B57A3B-EE17-4724-82F0-E3DCCE4B82B1}" type="slidenum">
              <a:rPr lang="es-ES" smtClean="0"/>
              <a:t>32</a:t>
            </a:fld>
            <a:endParaRPr lang="es-ES"/>
          </a:p>
        </p:txBody>
      </p:sp>
    </p:spTree>
    <p:extLst>
      <p:ext uri="{BB962C8B-B14F-4D97-AF65-F5344CB8AC3E}">
        <p14:creationId xmlns:p14="http://schemas.microsoft.com/office/powerpoint/2010/main" val="2846424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s-ES" sz="1200" kern="1200" dirty="0" smtClean="0">
                    <a:solidFill>
                      <a:schemeClr val="tx1"/>
                    </a:solidFill>
                    <a:effectLst/>
                    <a:latin typeface="+mn-lt"/>
                    <a:ea typeface="+mn-ea"/>
                    <a:cs typeface="+mn-cs"/>
                  </a:rPr>
                  <a:t>Para el modelo vamos a suponer que el régimen es de respiración normal. Las funciones periódicas triangulares se representan mediante series de Fourier, pero no es la única posibilidad, se puede optar por trabajar con condicionales ya que, se dispone de la herramienta </a:t>
                </a:r>
                <a:r>
                  <a:rPr lang="es-ES" sz="1200" kern="1200" dirty="0" err="1" smtClean="0">
                    <a:solidFill>
                      <a:schemeClr val="tx1"/>
                    </a:solidFill>
                    <a:effectLst/>
                    <a:latin typeface="+mn-lt"/>
                    <a:ea typeface="+mn-ea"/>
                    <a:cs typeface="+mn-cs"/>
                  </a:rPr>
                  <a:t>matlab</a:t>
                </a:r>
                <a:r>
                  <a:rPr lang="es-ES" sz="1200" kern="1200" dirty="0" smtClean="0">
                    <a:solidFill>
                      <a:schemeClr val="tx1"/>
                    </a:solidFill>
                    <a:effectLst/>
                    <a:latin typeface="+mn-lt"/>
                    <a:ea typeface="+mn-ea"/>
                    <a:cs typeface="+mn-cs"/>
                  </a:rPr>
                  <a:t>.</a:t>
                </a:r>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Se establece un volumen mínimo de pulmón y un volumen máximo. El periodo entre pulsos es conocido, por lo que no es un problema. Para afinar más el cálculo se ha dividido cada periodo en dos tramos que no son simétricos, en dos semiperiodos </a:t>
                </a:r>
                <a14:m>
                  <m:oMath xmlns:m="http://schemas.openxmlformats.org/officeDocument/2006/math">
                    <m:sSub>
                      <m:sSubPr>
                        <m:ctrlPr>
                          <a:rPr lang="es-ES" sz="1200" i="1" kern="1200">
                            <a:solidFill>
                              <a:schemeClr val="tx1"/>
                            </a:solidFill>
                            <a:effectLst/>
                            <a:latin typeface="Cambria Math"/>
                            <a:ea typeface="+mn-ea"/>
                            <a:cs typeface="+mn-cs"/>
                          </a:rPr>
                        </m:ctrlPr>
                      </m:sSubPr>
                      <m:e>
                        <m:r>
                          <a:rPr lang="es-ES" sz="1200" i="1" kern="1200">
                            <a:solidFill>
                              <a:schemeClr val="tx1"/>
                            </a:solidFill>
                            <a:effectLst/>
                            <a:latin typeface="Cambria Math"/>
                            <a:ea typeface="+mn-ea"/>
                            <a:cs typeface="+mn-cs"/>
                          </a:rPr>
                          <m:t>𝑡</m:t>
                        </m:r>
                      </m:e>
                      <m:sub>
                        <m:r>
                          <a:rPr lang="es-ES" sz="1200" i="1" kern="1200">
                            <a:solidFill>
                              <a:schemeClr val="tx1"/>
                            </a:solidFill>
                            <a:effectLst/>
                            <a:latin typeface="Cambria Math"/>
                            <a:ea typeface="+mn-ea"/>
                            <a:cs typeface="+mn-cs"/>
                          </a:rPr>
                          <m:t>1</m:t>
                        </m:r>
                      </m:sub>
                    </m:sSub>
                    <m:r>
                      <a:rPr lang="es-ES" sz="1200" i="1" kern="1200">
                        <a:solidFill>
                          <a:schemeClr val="tx1"/>
                        </a:solidFill>
                        <a:effectLst/>
                        <a:latin typeface="Cambria Math"/>
                        <a:ea typeface="+mn-ea"/>
                        <a:cs typeface="+mn-cs"/>
                      </a:rPr>
                      <m:t> </m:t>
                    </m:r>
                  </m:oMath>
                </a14:m>
                <a:r>
                  <a:rPr lang="es-ES" sz="1200" kern="1200" dirty="0">
                    <a:solidFill>
                      <a:schemeClr val="tx1"/>
                    </a:solidFill>
                    <a:effectLst/>
                    <a:latin typeface="+mn-lt"/>
                    <a:ea typeface="+mn-ea"/>
                    <a:cs typeface="+mn-cs"/>
                  </a:rPr>
                  <a:t>y </a:t>
                </a:r>
                <a14:m>
                  <m:oMath xmlns:m="http://schemas.openxmlformats.org/officeDocument/2006/math">
                    <m:sSub>
                      <m:sSubPr>
                        <m:ctrlPr>
                          <a:rPr lang="es-ES" sz="1200" i="1" kern="1200">
                            <a:solidFill>
                              <a:schemeClr val="tx1"/>
                            </a:solidFill>
                            <a:effectLst/>
                            <a:latin typeface="Cambria Math"/>
                            <a:ea typeface="+mn-ea"/>
                            <a:cs typeface="+mn-cs"/>
                          </a:rPr>
                        </m:ctrlPr>
                      </m:sSubPr>
                      <m:e>
                        <m:r>
                          <a:rPr lang="es-ES" sz="1200" i="1" kern="1200">
                            <a:solidFill>
                              <a:schemeClr val="tx1"/>
                            </a:solidFill>
                            <a:effectLst/>
                            <a:latin typeface="Cambria Math"/>
                            <a:ea typeface="+mn-ea"/>
                            <a:cs typeface="+mn-cs"/>
                          </a:rPr>
                          <m:t>𝑡</m:t>
                        </m:r>
                      </m:e>
                      <m:sub>
                        <m:r>
                          <a:rPr lang="es-ES" sz="1200" i="1" kern="1200">
                            <a:solidFill>
                              <a:schemeClr val="tx1"/>
                            </a:solidFill>
                            <a:effectLst/>
                            <a:latin typeface="Cambria Math"/>
                            <a:ea typeface="+mn-ea"/>
                            <a:cs typeface="+mn-cs"/>
                          </a:rPr>
                          <m:t>2</m:t>
                        </m:r>
                      </m:sub>
                    </m:sSub>
                  </m:oMath>
                </a14:m>
                <a:r>
                  <a:rPr lang="es-ES" sz="1200" kern="1200" dirty="0">
                    <a:solidFill>
                      <a:schemeClr val="tx1"/>
                    </a:solidFill>
                    <a:effectLst/>
                    <a:latin typeface="+mn-lt"/>
                    <a:ea typeface="+mn-ea"/>
                    <a:cs typeface="+mn-cs"/>
                  </a:rPr>
                  <a:t>, porque la inspiración corresponde a 4/9 partes y la espiración al resto. Esta es la razón de que se hayan dibujado segmentos verticales, para que se note la asimetría.</a:t>
                </a:r>
              </a:p>
              <a:p>
                <a:r>
                  <a:rPr lang="es-ES" sz="1200" kern="1200" dirty="0">
                    <a:solidFill>
                      <a:schemeClr val="tx1"/>
                    </a:solidFill>
                    <a:effectLst/>
                    <a:latin typeface="+mn-lt"/>
                    <a:ea typeface="+mn-ea"/>
                    <a:cs typeface="+mn-cs"/>
                  </a:rPr>
                  <a:t> </a:t>
                </a:r>
              </a:p>
              <a:p>
                <a:endParaRPr lang="es-ES" dirty="0"/>
              </a:p>
            </p:txBody>
          </p:sp>
        </mc:Choice>
        <mc:Fallback xmlns="">
          <p:sp>
            <p:nvSpPr>
              <p:cNvPr id="3" name="Notes Placeholder 2"/>
              <p:cNvSpPr>
                <a:spLocks noGrp="1"/>
              </p:cNvSpPr>
              <p:nvPr>
                <p:ph type="body" idx="1"/>
              </p:nvPr>
            </p:nvSpPr>
            <p:spPr/>
            <p:txBody>
              <a:bodyPr/>
              <a:lstStyle/>
              <a:p>
                <a:r>
                  <a:rPr lang="es-ES" sz="1200" kern="1200" dirty="0" smtClean="0">
                    <a:solidFill>
                      <a:schemeClr val="tx1"/>
                    </a:solidFill>
                    <a:effectLst/>
                    <a:latin typeface="+mn-lt"/>
                    <a:ea typeface="+mn-ea"/>
                    <a:cs typeface="+mn-cs"/>
                  </a:rPr>
                  <a:t>Para el modelo vamos a suponer que el régimen es de respiración normal. Las funciones periódicas triangulares se representan mediante series de Fourier, pero no es la única posibilidad, se puede optar por trabajar con condicionales ya que, se dispone de la herramienta </a:t>
                </a:r>
                <a:r>
                  <a:rPr lang="es-ES" sz="1200" kern="1200" dirty="0" err="1" smtClean="0">
                    <a:solidFill>
                      <a:schemeClr val="tx1"/>
                    </a:solidFill>
                    <a:effectLst/>
                    <a:latin typeface="+mn-lt"/>
                    <a:ea typeface="+mn-ea"/>
                    <a:cs typeface="+mn-cs"/>
                  </a:rPr>
                  <a:t>matlab</a:t>
                </a:r>
                <a:r>
                  <a:rPr lang="es-ES" sz="1200" kern="1200" dirty="0" smtClean="0">
                    <a:solidFill>
                      <a:schemeClr val="tx1"/>
                    </a:solidFill>
                    <a:effectLst/>
                    <a:latin typeface="+mn-lt"/>
                    <a:ea typeface="+mn-ea"/>
                    <a:cs typeface="+mn-cs"/>
                  </a:rPr>
                  <a:t>.</a:t>
                </a:r>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Se establece un volumen mínimo de pulmón y un volumen máximo. El periodo entre pulsos es conocido, por lo que no es un problema. Para afinar más el cálculo se ha dividido cada periodo en dos tramos que no son simétricos, en dos semiperiodos </a:t>
                </a:r>
                <a:r>
                  <a:rPr lang="es-ES" sz="1200" i="0" kern="1200">
                    <a:solidFill>
                      <a:schemeClr val="tx1"/>
                    </a:solidFill>
                    <a:effectLst/>
                    <a:latin typeface="+mn-lt"/>
                    <a:ea typeface="+mn-ea"/>
                    <a:cs typeface="+mn-cs"/>
                  </a:rPr>
                  <a:t>𝑡_1  </a:t>
                </a:r>
                <a:r>
                  <a:rPr lang="es-ES" sz="1200" kern="1200" dirty="0">
                    <a:solidFill>
                      <a:schemeClr val="tx1"/>
                    </a:solidFill>
                    <a:effectLst/>
                    <a:latin typeface="+mn-lt"/>
                    <a:ea typeface="+mn-ea"/>
                    <a:cs typeface="+mn-cs"/>
                  </a:rPr>
                  <a:t>y </a:t>
                </a:r>
                <a:r>
                  <a:rPr lang="es-ES" sz="1200" i="0" kern="1200">
                    <a:solidFill>
                      <a:schemeClr val="tx1"/>
                    </a:solidFill>
                    <a:effectLst/>
                    <a:latin typeface="+mn-lt"/>
                    <a:ea typeface="+mn-ea"/>
                    <a:cs typeface="+mn-cs"/>
                  </a:rPr>
                  <a:t>𝑡_2</a:t>
                </a:r>
                <a:r>
                  <a:rPr lang="es-ES" sz="1200" kern="1200" dirty="0">
                    <a:solidFill>
                      <a:schemeClr val="tx1"/>
                    </a:solidFill>
                    <a:effectLst/>
                    <a:latin typeface="+mn-lt"/>
                    <a:ea typeface="+mn-ea"/>
                    <a:cs typeface="+mn-cs"/>
                  </a:rPr>
                  <a:t>, porque la inspiración corresponde a 4/9 partes y la espiración al resto. Esta es la razón de que se hayan dibujado segmentos verticales, para que se note la asimetría.</a:t>
                </a:r>
              </a:p>
              <a:p>
                <a:r>
                  <a:rPr lang="es-ES" sz="1200" kern="1200" dirty="0">
                    <a:solidFill>
                      <a:schemeClr val="tx1"/>
                    </a:solidFill>
                    <a:effectLst/>
                    <a:latin typeface="+mn-lt"/>
                    <a:ea typeface="+mn-ea"/>
                    <a:cs typeface="+mn-cs"/>
                  </a:rPr>
                  <a:t> </a:t>
                </a:r>
              </a:p>
              <a:p>
                <a:endParaRPr lang="es-ES" dirty="0"/>
              </a:p>
            </p:txBody>
          </p:sp>
        </mc:Fallback>
      </mc:AlternateContent>
      <p:sp>
        <p:nvSpPr>
          <p:cNvPr id="4" name="Slide Number Placeholder 3"/>
          <p:cNvSpPr>
            <a:spLocks noGrp="1"/>
          </p:cNvSpPr>
          <p:nvPr>
            <p:ph type="sldNum" sz="quarter" idx="10"/>
          </p:nvPr>
        </p:nvSpPr>
        <p:spPr/>
        <p:txBody>
          <a:bodyPr/>
          <a:lstStyle/>
          <a:p>
            <a:fld id="{30B57A3B-EE17-4724-82F0-E3DCCE4B82B1}" type="slidenum">
              <a:rPr lang="es-ES" smtClean="0"/>
              <a:t>33</a:t>
            </a:fld>
            <a:endParaRPr lang="es-ES"/>
          </a:p>
        </p:txBody>
      </p:sp>
    </p:spTree>
    <p:extLst>
      <p:ext uri="{BB962C8B-B14F-4D97-AF65-F5344CB8AC3E}">
        <p14:creationId xmlns:p14="http://schemas.microsoft.com/office/powerpoint/2010/main" val="28464245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smtClean="0">
                <a:solidFill>
                  <a:schemeClr val="tx1"/>
                </a:solidFill>
                <a:effectLst/>
                <a:latin typeface="+mn-lt"/>
                <a:ea typeface="+mn-ea"/>
                <a:cs typeface="+mn-cs"/>
              </a:rPr>
              <a:t>El pulmón no tiene un volumen constante a lo largo del proceso de respiración, existe una fase de inspiración en la que los pulmones se expanden y otra de expiración en el que se contraen. A falta de un modelo exacto de un pulmón estándar que reproduzca como varía el volumen del pulmón en función del tiempo, se propone un modelo arbitrario, el cual es una aproximación al comportamiento que presentaría un pulmón real. Por su finalidad didáctica merece la pena su desarrollo como objeto de estudio.</a:t>
            </a:r>
          </a:p>
          <a:p>
            <a:r>
              <a:rPr lang="es-ES" sz="1200" kern="1200" dirty="0" smtClean="0">
                <a:solidFill>
                  <a:schemeClr val="tx1"/>
                </a:solidFill>
                <a:effectLst/>
                <a:latin typeface="+mn-lt"/>
                <a:ea typeface="+mn-ea"/>
                <a:cs typeface="+mn-cs"/>
              </a:rPr>
              <a:t> </a:t>
            </a:r>
          </a:p>
          <a:p>
            <a:r>
              <a:rPr lang="es-ES" sz="1200" kern="1200" dirty="0" smtClean="0">
                <a:solidFill>
                  <a:schemeClr val="tx1"/>
                </a:solidFill>
                <a:effectLst/>
                <a:latin typeface="+mn-lt"/>
                <a:ea typeface="+mn-ea"/>
                <a:cs typeface="+mn-cs"/>
              </a:rPr>
              <a:t>Para empezar, nos preguntamos: ¿Cómo varía el volumen del pulmón en función del tiempo? Parece evidente que debe modelarse con una función periódica. Para reproducir este comportamiento se hace uso de la función seno. Primero de todo, se establece un volumen máximo de pulmón y un volumen mínimo de pulmón, y además, se establece un periodo entre pulsos máximos. Una vez se tiene esto, queda definida la variación de volumen de pulmón con el tiempo. </a:t>
            </a: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Recurriendo a la bibliografía, según los apuntes de semiología de la Universidad Católica de Chile, facultad de medicina, una correcta respiración debe tener una frecuencia de entre 12 y 20 respiraciones por minuto. Las anomalías son la taquipnea para frecuencias superiores a 20 y bradipnea para menores a 12. También se expone en dichos apuntes que la relación inspiración/espiración es 5/6 por lo que la espiración es algo más prolongada. Tomadas estas consideraciones, la aproximación de una función seno sigue pareciendo adecuada.</a:t>
            </a:r>
          </a:p>
          <a:p>
            <a:endParaRPr lang="es-ES" dirty="0"/>
          </a:p>
        </p:txBody>
      </p:sp>
      <p:sp>
        <p:nvSpPr>
          <p:cNvPr id="4" name="Slide Number Placeholder 3"/>
          <p:cNvSpPr>
            <a:spLocks noGrp="1"/>
          </p:cNvSpPr>
          <p:nvPr>
            <p:ph type="sldNum" sz="quarter" idx="10"/>
          </p:nvPr>
        </p:nvSpPr>
        <p:spPr/>
        <p:txBody>
          <a:bodyPr/>
          <a:lstStyle/>
          <a:p>
            <a:fld id="{30B57A3B-EE17-4724-82F0-E3DCCE4B82B1}" type="slidenum">
              <a:rPr lang="es-ES" smtClean="0"/>
              <a:t>34</a:t>
            </a:fld>
            <a:endParaRPr lang="es-ES"/>
          </a:p>
        </p:txBody>
      </p:sp>
    </p:spTree>
    <p:extLst>
      <p:ext uri="{BB962C8B-B14F-4D97-AF65-F5344CB8AC3E}">
        <p14:creationId xmlns:p14="http://schemas.microsoft.com/office/powerpoint/2010/main" val="2846424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smtClean="0">
                <a:solidFill>
                  <a:schemeClr val="tx1"/>
                </a:solidFill>
                <a:effectLst/>
                <a:latin typeface="+mn-lt"/>
                <a:ea typeface="+mn-ea"/>
                <a:cs typeface="+mn-cs"/>
              </a:rPr>
              <a:t>El pulmón no tiene un volumen constante a lo largo del proceso de respiración, existe una fase de inspiración en la que los pulmones se expanden y otra de expiración en el que se contraen. A falta de un modelo exacto de un pulmón estándar que reproduzca como varía el volumen del pulmón en función del tiempo, se propone un modelo arbitrario, el cual es una aproximación al comportamiento que presentaría un pulmón real. Por su finalidad didáctica merece la pena su desarrollo como objeto de estudio.</a:t>
            </a:r>
          </a:p>
          <a:p>
            <a:r>
              <a:rPr lang="es-ES" sz="1200" kern="1200" dirty="0" smtClean="0">
                <a:solidFill>
                  <a:schemeClr val="tx1"/>
                </a:solidFill>
                <a:effectLst/>
                <a:latin typeface="+mn-lt"/>
                <a:ea typeface="+mn-ea"/>
                <a:cs typeface="+mn-cs"/>
              </a:rPr>
              <a:t> </a:t>
            </a:r>
          </a:p>
          <a:p>
            <a:r>
              <a:rPr lang="es-ES" sz="1200" kern="1200" dirty="0" smtClean="0">
                <a:solidFill>
                  <a:schemeClr val="tx1"/>
                </a:solidFill>
                <a:effectLst/>
                <a:latin typeface="+mn-lt"/>
                <a:ea typeface="+mn-ea"/>
                <a:cs typeface="+mn-cs"/>
              </a:rPr>
              <a:t>Para empezar, nos preguntamos: ¿Cómo varía el volumen del pulmón en función del tiempo? Parece evidente que debe modelarse con una función periódica. Para reproducir este comportamiento se hace uso de la función seno. Primero de todo, se establece un volumen máximo de pulmón y un volumen mínimo de pulmón, y además, se establece un periodo entre pulsos máximos. Una vez se tiene esto, queda definida la variación de volumen de pulmón con el tiempo. </a:t>
            </a: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Recurriendo a la bibliografía, según los apuntes de semiología de la Universidad Católica de Chile, facultad de medicina, una correcta respiración debe tener una frecuencia de entre 12 y 20 respiraciones por minuto. Las anomalías son la taquipnea para frecuencias superiores a 20 y bradipnea para menores a 12. También se expone en dichos apuntes que la relación inspiración/espiración es 5/6 por lo que la espiración es algo más prolongada. Tomadas estas consideraciones, la aproximación de una función seno sigue pareciendo adecuada.</a:t>
            </a:r>
          </a:p>
          <a:p>
            <a:endParaRPr lang="es-ES" dirty="0"/>
          </a:p>
        </p:txBody>
      </p:sp>
      <p:sp>
        <p:nvSpPr>
          <p:cNvPr id="4" name="Slide Number Placeholder 3"/>
          <p:cNvSpPr>
            <a:spLocks noGrp="1"/>
          </p:cNvSpPr>
          <p:nvPr>
            <p:ph type="sldNum" sz="quarter" idx="10"/>
          </p:nvPr>
        </p:nvSpPr>
        <p:spPr/>
        <p:txBody>
          <a:bodyPr/>
          <a:lstStyle/>
          <a:p>
            <a:fld id="{30B57A3B-EE17-4724-82F0-E3DCCE4B82B1}" type="slidenum">
              <a:rPr lang="es-ES" smtClean="0"/>
              <a:t>35</a:t>
            </a:fld>
            <a:endParaRPr lang="es-ES"/>
          </a:p>
        </p:txBody>
      </p:sp>
    </p:spTree>
    <p:extLst>
      <p:ext uri="{BB962C8B-B14F-4D97-AF65-F5344CB8AC3E}">
        <p14:creationId xmlns:p14="http://schemas.microsoft.com/office/powerpoint/2010/main" val="2846424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Consumir oxígeno</a:t>
            </a:r>
            <a:r>
              <a:rPr lang="es-ES" baseline="0" dirty="0" smtClean="0"/>
              <a:t> es una acción necesaria por el mero hecho de estar viviendo, en la respiración se obtiene ATP que es la moneda de intercambio de energía. Se puede obtener energía de formas alternativas o por vías </a:t>
            </a:r>
            <a:r>
              <a:rPr lang="es-ES" baseline="0" dirty="0" err="1" smtClean="0"/>
              <a:t>anaerobías</a:t>
            </a:r>
            <a:r>
              <a:rPr lang="es-ES" baseline="0" dirty="0" smtClean="0"/>
              <a:t> tal y como sucede en procesos de esfuerzo alto. Sin embargo el esfuerzo es adaptativo y en estado normal se obtiene la mayor parte de la energía por la cadena de transporte de electrones.</a:t>
            </a:r>
            <a:endParaRPr lang="es-ES" dirty="0"/>
          </a:p>
        </p:txBody>
      </p:sp>
      <p:sp>
        <p:nvSpPr>
          <p:cNvPr id="4" name="Slide Number Placeholder 3"/>
          <p:cNvSpPr>
            <a:spLocks noGrp="1"/>
          </p:cNvSpPr>
          <p:nvPr>
            <p:ph type="sldNum" sz="quarter" idx="10"/>
          </p:nvPr>
        </p:nvSpPr>
        <p:spPr/>
        <p:txBody>
          <a:bodyPr/>
          <a:lstStyle/>
          <a:p>
            <a:fld id="{30B57A3B-EE17-4724-82F0-E3DCCE4B82B1}" type="slidenum">
              <a:rPr lang="es-ES" smtClean="0"/>
              <a:t>5</a:t>
            </a:fld>
            <a:endParaRPr lang="es-ES"/>
          </a:p>
        </p:txBody>
      </p:sp>
    </p:spTree>
    <p:extLst>
      <p:ext uri="{BB962C8B-B14F-4D97-AF65-F5344CB8AC3E}">
        <p14:creationId xmlns:p14="http://schemas.microsoft.com/office/powerpoint/2010/main" val="1913358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Realmente la sangre es</a:t>
            </a:r>
            <a:r>
              <a:rPr lang="es-ES" baseline="0" dirty="0" smtClean="0"/>
              <a:t> un RCTA que va renovando la sangre y el gas queda atrapado en el pulmón y se puede considerar como un RDTA</a:t>
            </a:r>
            <a:endParaRPr lang="es-ES" dirty="0"/>
          </a:p>
        </p:txBody>
      </p:sp>
      <p:sp>
        <p:nvSpPr>
          <p:cNvPr id="4" name="Slide Number Placeholder 3"/>
          <p:cNvSpPr>
            <a:spLocks noGrp="1"/>
          </p:cNvSpPr>
          <p:nvPr>
            <p:ph type="sldNum" sz="quarter" idx="10"/>
          </p:nvPr>
        </p:nvSpPr>
        <p:spPr/>
        <p:txBody>
          <a:bodyPr/>
          <a:lstStyle/>
          <a:p>
            <a:fld id="{30B57A3B-EE17-4724-82F0-E3DCCE4B82B1}" type="slidenum">
              <a:rPr lang="es-ES" smtClean="0"/>
              <a:t>6</a:t>
            </a:fld>
            <a:endParaRPr lang="es-ES"/>
          </a:p>
        </p:txBody>
      </p:sp>
    </p:spTree>
    <p:extLst>
      <p:ext uri="{BB962C8B-B14F-4D97-AF65-F5344CB8AC3E}">
        <p14:creationId xmlns:p14="http://schemas.microsoft.com/office/powerpoint/2010/main" val="2484367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Hay</a:t>
            </a:r>
            <a:r>
              <a:rPr lang="es-ES" baseline="0" dirty="0" smtClean="0"/>
              <a:t> una serie de términos que podemos hacer algo como personas por modificarlos como puede ser comer hierro para mantener la concentración de hemoglobina. Otros no, como son las solubilidades, en cuanto el contacto se pueden mejorar los parámetros a y f. El oxígeno se disuelve en la sangre por lo que se tiene en cuenta la teoría de la película de </a:t>
            </a:r>
            <a:r>
              <a:rPr lang="es-ES" baseline="0" dirty="0" err="1" smtClean="0"/>
              <a:t>Whitmann</a:t>
            </a:r>
            <a:endParaRPr lang="es-ES" dirty="0"/>
          </a:p>
        </p:txBody>
      </p:sp>
      <p:sp>
        <p:nvSpPr>
          <p:cNvPr id="4" name="Slide Number Placeholder 3"/>
          <p:cNvSpPr>
            <a:spLocks noGrp="1"/>
          </p:cNvSpPr>
          <p:nvPr>
            <p:ph type="sldNum" sz="quarter" idx="10"/>
          </p:nvPr>
        </p:nvSpPr>
        <p:spPr/>
        <p:txBody>
          <a:bodyPr/>
          <a:lstStyle/>
          <a:p>
            <a:fld id="{30B57A3B-EE17-4724-82F0-E3DCCE4B82B1}" type="slidenum">
              <a:rPr lang="es-ES" smtClean="0"/>
              <a:t>8</a:t>
            </a:fld>
            <a:endParaRPr lang="es-ES"/>
          </a:p>
        </p:txBody>
      </p:sp>
    </p:spTree>
    <p:extLst>
      <p:ext uri="{BB962C8B-B14F-4D97-AF65-F5344CB8AC3E}">
        <p14:creationId xmlns:p14="http://schemas.microsoft.com/office/powerpoint/2010/main" val="655772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Finalmente se tiene la</a:t>
            </a:r>
            <a:r>
              <a:rPr lang="es-ES" baseline="0" dirty="0" smtClean="0"/>
              <a:t> reacción con una </a:t>
            </a:r>
            <a:r>
              <a:rPr lang="es-ES" baseline="0" dirty="0" err="1" smtClean="0"/>
              <a:t>pseudoconsantante</a:t>
            </a:r>
            <a:r>
              <a:rPr lang="es-ES" baseline="0" dirty="0" smtClean="0"/>
              <a:t>, aparenta ser de orden la reacción. Existen 3 resistencias involucradas una relacionada con la velocidad química otra con el gas y otra con el líquido.</a:t>
            </a:r>
            <a:endParaRPr lang="es-ES" dirty="0"/>
          </a:p>
        </p:txBody>
      </p:sp>
      <p:sp>
        <p:nvSpPr>
          <p:cNvPr id="4" name="Slide Number Placeholder 3"/>
          <p:cNvSpPr>
            <a:spLocks noGrp="1"/>
          </p:cNvSpPr>
          <p:nvPr>
            <p:ph type="sldNum" sz="quarter" idx="10"/>
          </p:nvPr>
        </p:nvSpPr>
        <p:spPr/>
        <p:txBody>
          <a:bodyPr/>
          <a:lstStyle/>
          <a:p>
            <a:fld id="{30B57A3B-EE17-4724-82F0-E3DCCE4B82B1}" type="slidenum">
              <a:rPr lang="es-ES" smtClean="0"/>
              <a:t>11</a:t>
            </a:fld>
            <a:endParaRPr lang="es-ES"/>
          </a:p>
        </p:txBody>
      </p:sp>
    </p:spTree>
    <p:extLst>
      <p:ext uri="{BB962C8B-B14F-4D97-AF65-F5344CB8AC3E}">
        <p14:creationId xmlns:p14="http://schemas.microsoft.com/office/powerpoint/2010/main" val="1165480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Como</a:t>
            </a:r>
            <a:r>
              <a:rPr lang="es-ES" baseline="0" dirty="0" smtClean="0"/>
              <a:t> mínimo aumenta la velocidad de reacción ejemplo del taxi a mitad de camino. </a:t>
            </a:r>
            <a:endParaRPr lang="es-ES" dirty="0"/>
          </a:p>
        </p:txBody>
      </p:sp>
      <p:sp>
        <p:nvSpPr>
          <p:cNvPr id="4" name="Slide Number Placeholder 3"/>
          <p:cNvSpPr>
            <a:spLocks noGrp="1"/>
          </p:cNvSpPr>
          <p:nvPr>
            <p:ph type="sldNum" sz="quarter" idx="10"/>
          </p:nvPr>
        </p:nvSpPr>
        <p:spPr/>
        <p:txBody>
          <a:bodyPr/>
          <a:lstStyle/>
          <a:p>
            <a:fld id="{30B57A3B-EE17-4724-82F0-E3DCCE4B82B1}" type="slidenum">
              <a:rPr lang="es-ES" smtClean="0"/>
              <a:t>12</a:t>
            </a:fld>
            <a:endParaRPr lang="es-ES"/>
          </a:p>
        </p:txBody>
      </p:sp>
    </p:spTree>
    <p:extLst>
      <p:ext uri="{BB962C8B-B14F-4D97-AF65-F5344CB8AC3E}">
        <p14:creationId xmlns:p14="http://schemas.microsoft.com/office/powerpoint/2010/main" val="1529320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Para resolver el problema lo que se hace es realizar un método de cálculo sucesivo. Para empezar con el cálculo se ha de suponer un valor inicial de </a:t>
                </a:r>
                <a14:m>
                  <m:oMath xmlns:m="http://schemas.openxmlformats.org/officeDocument/2006/math">
                    <m:sSub>
                      <m:sSubPr>
                        <m:ctrlPr>
                          <a:rPr lang="es-ES" sz="1200" i="1" kern="1200">
                            <a:solidFill>
                              <a:schemeClr val="tx1"/>
                            </a:solidFill>
                            <a:effectLst/>
                            <a:latin typeface="Cambria Math"/>
                            <a:ea typeface="+mn-ea"/>
                            <a:cs typeface="+mn-cs"/>
                          </a:rPr>
                        </m:ctrlPr>
                      </m:sSubPr>
                      <m:e>
                        <m:r>
                          <a:rPr lang="es-ES" sz="1200" i="1" kern="1200">
                            <a:solidFill>
                              <a:schemeClr val="tx1"/>
                            </a:solidFill>
                            <a:effectLst/>
                            <a:latin typeface="Cambria Math"/>
                            <a:ea typeface="+mn-ea"/>
                            <a:cs typeface="+mn-cs"/>
                          </a:rPr>
                          <m:t>𝑃</m:t>
                        </m:r>
                      </m:e>
                      <m:sub>
                        <m:r>
                          <a:rPr lang="es-ES" sz="1200" i="1" kern="1200">
                            <a:solidFill>
                              <a:schemeClr val="tx1"/>
                            </a:solidFill>
                            <a:effectLst/>
                            <a:latin typeface="Cambria Math"/>
                            <a:ea typeface="+mn-ea"/>
                            <a:cs typeface="+mn-cs"/>
                          </a:rPr>
                          <m:t>𝐴𝑖</m:t>
                        </m:r>
                      </m:sub>
                    </m:sSub>
                    <m:r>
                      <a:rPr lang="es-ES" sz="1200" i="1" kern="1200">
                        <a:solidFill>
                          <a:schemeClr val="tx1"/>
                        </a:solidFill>
                        <a:effectLst/>
                        <a:latin typeface="Cambria Math"/>
                        <a:ea typeface="+mn-ea"/>
                        <a:cs typeface="+mn-cs"/>
                      </a:rPr>
                      <m:t> </m:t>
                    </m:r>
                  </m:oMath>
                </a14:m>
                <a:r>
                  <a:rPr lang="es-ES" sz="1200" kern="1200" dirty="0">
                    <a:solidFill>
                      <a:schemeClr val="tx1"/>
                    </a:solidFill>
                    <a:effectLst/>
                    <a:latin typeface="+mn-lt"/>
                    <a:ea typeface="+mn-ea"/>
                    <a:cs typeface="+mn-cs"/>
                  </a:rPr>
                  <a:t>(por ejemplo, se puede suponer que </a:t>
                </a:r>
                <a14:m>
                  <m:oMath xmlns:m="http://schemas.openxmlformats.org/officeDocument/2006/math">
                    <m:sSub>
                      <m:sSubPr>
                        <m:ctrlPr>
                          <a:rPr lang="es-ES" sz="1200" i="1" kern="1200">
                            <a:solidFill>
                              <a:schemeClr val="tx1"/>
                            </a:solidFill>
                            <a:effectLst/>
                            <a:latin typeface="Cambria Math"/>
                            <a:ea typeface="+mn-ea"/>
                            <a:cs typeface="+mn-cs"/>
                          </a:rPr>
                        </m:ctrlPr>
                      </m:sSubPr>
                      <m:e>
                        <m:r>
                          <a:rPr lang="es-ES" sz="1200" i="1" kern="1200">
                            <a:solidFill>
                              <a:schemeClr val="tx1"/>
                            </a:solidFill>
                            <a:effectLst/>
                            <a:latin typeface="Cambria Math"/>
                            <a:ea typeface="+mn-ea"/>
                            <a:cs typeface="+mn-cs"/>
                          </a:rPr>
                          <m:t>𝑃</m:t>
                        </m:r>
                      </m:e>
                      <m:sub>
                        <m:r>
                          <a:rPr lang="es-ES" sz="1200" i="1" kern="1200">
                            <a:solidFill>
                              <a:schemeClr val="tx1"/>
                            </a:solidFill>
                            <a:effectLst/>
                            <a:latin typeface="Cambria Math"/>
                            <a:ea typeface="+mn-ea"/>
                            <a:cs typeface="+mn-cs"/>
                          </a:rPr>
                          <m:t>𝐴𝑖</m:t>
                        </m:r>
                        <m:r>
                          <a:rPr lang="es-ES" sz="1200" i="1" kern="1200">
                            <a:solidFill>
                              <a:schemeClr val="tx1"/>
                            </a:solidFill>
                            <a:effectLst/>
                            <a:latin typeface="Cambria Math"/>
                            <a:ea typeface="+mn-ea"/>
                            <a:cs typeface="+mn-cs"/>
                          </a:rPr>
                          <m:t>, </m:t>
                        </m:r>
                        <m:r>
                          <a:rPr lang="es-ES" sz="1200" i="1" kern="1200">
                            <a:solidFill>
                              <a:schemeClr val="tx1"/>
                            </a:solidFill>
                            <a:effectLst/>
                            <a:latin typeface="Cambria Math"/>
                            <a:ea typeface="+mn-ea"/>
                            <a:cs typeface="+mn-cs"/>
                          </a:rPr>
                          <m:t>𝑠𝑢𝑝𝑢𝑒𝑠𝑡𝑜</m:t>
                        </m:r>
                      </m:sub>
                    </m:sSub>
                    <m:r>
                      <a:rPr lang="es-ES" sz="1200" i="1" kern="1200">
                        <a:solidFill>
                          <a:schemeClr val="tx1"/>
                        </a:solidFill>
                        <a:effectLst/>
                        <a:latin typeface="Cambria Math"/>
                        <a:ea typeface="+mn-ea"/>
                        <a:cs typeface="+mn-cs"/>
                      </a:rPr>
                      <m:t>=</m:t>
                    </m:r>
                    <m:sSub>
                      <m:sSubPr>
                        <m:ctrlPr>
                          <a:rPr lang="es-ES" sz="1200" i="1" kern="1200">
                            <a:solidFill>
                              <a:schemeClr val="tx1"/>
                            </a:solidFill>
                            <a:effectLst/>
                            <a:latin typeface="Cambria Math"/>
                            <a:ea typeface="+mn-ea"/>
                            <a:cs typeface="+mn-cs"/>
                          </a:rPr>
                        </m:ctrlPr>
                      </m:sSubPr>
                      <m:e>
                        <m:r>
                          <a:rPr lang="es-ES" sz="1200" i="1" kern="1200">
                            <a:solidFill>
                              <a:schemeClr val="tx1"/>
                            </a:solidFill>
                            <a:effectLst/>
                            <a:latin typeface="Cambria Math"/>
                            <a:ea typeface="+mn-ea"/>
                            <a:cs typeface="+mn-cs"/>
                          </a:rPr>
                          <m:t>𝑃</m:t>
                        </m:r>
                      </m:e>
                      <m:sub>
                        <m:r>
                          <a:rPr lang="es-ES" sz="1200" i="1" kern="1200">
                            <a:solidFill>
                              <a:schemeClr val="tx1"/>
                            </a:solidFill>
                            <a:effectLst/>
                            <a:latin typeface="Cambria Math"/>
                            <a:ea typeface="+mn-ea"/>
                            <a:cs typeface="+mn-cs"/>
                          </a:rPr>
                          <m:t>𝐴</m:t>
                        </m:r>
                      </m:sub>
                    </m:sSub>
                    <m:r>
                      <a:rPr lang="es-ES" sz="1200" i="1" kern="1200">
                        <a:solidFill>
                          <a:schemeClr val="tx1"/>
                        </a:solidFill>
                        <a:effectLst/>
                        <a:latin typeface="Cambria Math"/>
                        <a:ea typeface="+mn-ea"/>
                        <a:cs typeface="+mn-cs"/>
                      </a:rPr>
                      <m:t>). </m:t>
                    </m:r>
                  </m:oMath>
                </a14:m>
                <a:r>
                  <a:rPr lang="es-ES" sz="1200" kern="1200" dirty="0">
                    <a:solidFill>
                      <a:schemeClr val="tx1"/>
                    </a:solidFill>
                    <a:effectLst/>
                    <a:latin typeface="+mn-lt"/>
                    <a:ea typeface="+mn-ea"/>
                    <a:cs typeface="+mn-cs"/>
                  </a:rPr>
                  <a:t>Con este valor supuesto no hay problema en el cálculo de la velocidad de reacción, todo lo demás son datos conocidos. Una vez se tenga la velocidad de reacción se puede despejar </a:t>
                </a:r>
                <a14:m>
                  <m:oMath xmlns:m="http://schemas.openxmlformats.org/officeDocument/2006/math">
                    <m:sSub>
                      <m:sSubPr>
                        <m:ctrlPr>
                          <a:rPr lang="es-ES" sz="1200" i="1" kern="1200">
                            <a:solidFill>
                              <a:schemeClr val="tx1"/>
                            </a:solidFill>
                            <a:effectLst/>
                            <a:latin typeface="Cambria Math"/>
                            <a:ea typeface="+mn-ea"/>
                            <a:cs typeface="+mn-cs"/>
                          </a:rPr>
                        </m:ctrlPr>
                      </m:sSubPr>
                      <m:e>
                        <m:r>
                          <a:rPr lang="es-ES" sz="1200" i="1" kern="1200">
                            <a:solidFill>
                              <a:schemeClr val="tx1"/>
                            </a:solidFill>
                            <a:effectLst/>
                            <a:latin typeface="Cambria Math"/>
                            <a:ea typeface="+mn-ea"/>
                            <a:cs typeface="+mn-cs"/>
                          </a:rPr>
                          <m:t>𝑃</m:t>
                        </m:r>
                      </m:e>
                      <m:sub>
                        <m:r>
                          <a:rPr lang="es-ES" sz="1200" i="1" kern="1200">
                            <a:solidFill>
                              <a:schemeClr val="tx1"/>
                            </a:solidFill>
                            <a:effectLst/>
                            <a:latin typeface="Cambria Math"/>
                            <a:ea typeface="+mn-ea"/>
                            <a:cs typeface="+mn-cs"/>
                          </a:rPr>
                          <m:t>𝐴𝑖</m:t>
                        </m:r>
                      </m:sub>
                    </m:sSub>
                  </m:oMath>
                </a14:m>
                <a:r>
                  <a:rPr lang="es-ES" sz="1200" kern="1200" dirty="0">
                    <a:solidFill>
                      <a:schemeClr val="tx1"/>
                    </a:solidFill>
                    <a:effectLst/>
                    <a:latin typeface="+mn-lt"/>
                    <a:ea typeface="+mn-ea"/>
                    <a:cs typeface="+mn-cs"/>
                  </a:rPr>
                  <a:t> de la ecuación siguiente:</a:t>
                </a:r>
              </a:p>
              <a:p>
                <a:endParaRPr lang="es-E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Para resolver el problema lo que se hace es realizar un método de cálculo sucesivo. Para empezar con el cálculo se ha de suponer un valor inicial de </a:t>
                </a:r>
                <a:r>
                  <a:rPr lang="es-ES" sz="1200" i="0" kern="1200">
                    <a:solidFill>
                      <a:schemeClr val="tx1"/>
                    </a:solidFill>
                    <a:effectLst/>
                    <a:latin typeface="+mn-lt"/>
                    <a:ea typeface="+mn-ea"/>
                    <a:cs typeface="+mn-cs"/>
                  </a:rPr>
                  <a:t>𝑃_𝐴𝑖  </a:t>
                </a:r>
                <a:r>
                  <a:rPr lang="es-ES" sz="1200" kern="1200" dirty="0">
                    <a:solidFill>
                      <a:schemeClr val="tx1"/>
                    </a:solidFill>
                    <a:effectLst/>
                    <a:latin typeface="+mn-lt"/>
                    <a:ea typeface="+mn-ea"/>
                    <a:cs typeface="+mn-cs"/>
                  </a:rPr>
                  <a:t>(por ejemplo, se puede suponer que </a:t>
                </a:r>
                <a:r>
                  <a:rPr lang="es-ES" sz="1200" i="0" kern="1200">
                    <a:solidFill>
                      <a:schemeClr val="tx1"/>
                    </a:solidFill>
                    <a:effectLst/>
                    <a:latin typeface="+mn-lt"/>
                    <a:ea typeface="+mn-ea"/>
                    <a:cs typeface="+mn-cs"/>
                  </a:rPr>
                  <a:t>𝑃_(𝐴𝑖, 𝑠𝑢𝑝𝑢𝑒𝑠𝑡𝑜)=𝑃_𝐴). </a:t>
                </a:r>
                <a:r>
                  <a:rPr lang="es-ES" sz="1200" kern="1200" dirty="0">
                    <a:solidFill>
                      <a:schemeClr val="tx1"/>
                    </a:solidFill>
                    <a:effectLst/>
                    <a:latin typeface="+mn-lt"/>
                    <a:ea typeface="+mn-ea"/>
                    <a:cs typeface="+mn-cs"/>
                  </a:rPr>
                  <a:t>Con este valor supuesto no hay problema en el cálculo de la velocidad de reacción, todo lo demás son datos conocidos. Una vez se tenga la velocidad de reacción se puede despejar </a:t>
                </a:r>
                <a:r>
                  <a:rPr lang="es-ES" sz="1200" i="0" kern="1200">
                    <a:solidFill>
                      <a:schemeClr val="tx1"/>
                    </a:solidFill>
                    <a:effectLst/>
                    <a:latin typeface="+mn-lt"/>
                    <a:ea typeface="+mn-ea"/>
                    <a:cs typeface="+mn-cs"/>
                  </a:rPr>
                  <a:t>𝑃_𝐴𝑖</a:t>
                </a:r>
                <a:r>
                  <a:rPr lang="es-ES" sz="1200" kern="1200" dirty="0">
                    <a:solidFill>
                      <a:schemeClr val="tx1"/>
                    </a:solidFill>
                    <a:effectLst/>
                    <a:latin typeface="+mn-lt"/>
                    <a:ea typeface="+mn-ea"/>
                    <a:cs typeface="+mn-cs"/>
                  </a:rPr>
                  <a:t> de la ecuación siguiente:</a:t>
                </a:r>
              </a:p>
              <a:p>
                <a:endParaRPr lang="es-ES" dirty="0"/>
              </a:p>
            </p:txBody>
          </p:sp>
        </mc:Fallback>
      </mc:AlternateContent>
      <p:sp>
        <p:nvSpPr>
          <p:cNvPr id="4" name="Slide Number Placeholder 3"/>
          <p:cNvSpPr>
            <a:spLocks noGrp="1"/>
          </p:cNvSpPr>
          <p:nvPr>
            <p:ph type="sldNum" sz="quarter" idx="10"/>
          </p:nvPr>
        </p:nvSpPr>
        <p:spPr/>
        <p:txBody>
          <a:bodyPr/>
          <a:lstStyle/>
          <a:p>
            <a:fld id="{30B57A3B-EE17-4724-82F0-E3DCCE4B82B1}" type="slidenum">
              <a:rPr lang="es-ES" smtClean="0"/>
              <a:t>13</a:t>
            </a:fld>
            <a:endParaRPr lang="es-ES"/>
          </a:p>
        </p:txBody>
      </p:sp>
    </p:spTree>
    <p:extLst>
      <p:ext uri="{BB962C8B-B14F-4D97-AF65-F5344CB8AC3E}">
        <p14:creationId xmlns:p14="http://schemas.microsoft.com/office/powerpoint/2010/main" val="1529320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Mismas</a:t>
            </a:r>
            <a:r>
              <a:rPr lang="es-ES" baseline="0" dirty="0" smtClean="0"/>
              <a:t> hipótesis anteriormente comentadas, el pulmón distribuye el oxígeno y se consume sin acumulación.</a:t>
            </a:r>
            <a:r>
              <a:rPr lang="es-ES" sz="1200" kern="1200" dirty="0" smtClean="0">
                <a:solidFill>
                  <a:schemeClr val="tx1"/>
                </a:solidFill>
                <a:effectLst/>
                <a:latin typeface="+mn-lt"/>
                <a:ea typeface="+mn-ea"/>
                <a:cs typeface="+mn-cs"/>
              </a:rPr>
              <a:t> Mediante las ecuaciones presentadas en los apartados anteriores se podría calcular la velocidad de reacción tanto en el proyecto individual como en el común. El pulmón tiene cierta capacidad para distribuir el oxígeno, se aproxima que se tiene una presión de oxígeno en el interior y se va consumiendo sin acumulación. Esta hipotética acumulación, que se desprecia en el presente trabajo,  es la diferencia entre el oxígeno que puede suministrar el pulmón y el que se consume.</a:t>
            </a:r>
          </a:p>
          <a:p>
            <a:r>
              <a:rPr lang="es-ES" sz="1200" kern="1200" dirty="0" smtClean="0">
                <a:solidFill>
                  <a:schemeClr val="tx1"/>
                </a:solidFill>
                <a:effectLst/>
                <a:latin typeface="+mn-lt"/>
                <a:ea typeface="+mn-ea"/>
                <a:cs typeface="+mn-cs"/>
              </a:rPr>
              <a:t> </a:t>
            </a:r>
          </a:p>
          <a:p>
            <a:r>
              <a:rPr lang="es-ES" sz="1200" kern="1200" dirty="0" smtClean="0">
                <a:solidFill>
                  <a:schemeClr val="tx1"/>
                </a:solidFill>
                <a:effectLst/>
                <a:latin typeface="+mn-lt"/>
                <a:ea typeface="+mn-ea"/>
                <a:cs typeface="+mn-cs"/>
              </a:rPr>
              <a:t>En nuestro caso individual se considera el pulmón como un reactor de tanque agitado en el cual se introducirá la máxima cantidad de oxígeno en el aire, con el pulmón totalmente lleno. Este oxígeno empezará a reaccionar y a consumirse hasta que llega un momento en el que se consume totalmente y la reacción ya no tiene lugar. </a:t>
            </a:r>
          </a:p>
          <a:p>
            <a:r>
              <a:rPr lang="es-ES" sz="1200" kern="1200" dirty="0" smtClean="0">
                <a:solidFill>
                  <a:schemeClr val="tx1"/>
                </a:solidFill>
                <a:effectLst/>
                <a:latin typeface="+mn-lt"/>
                <a:ea typeface="+mn-ea"/>
                <a:cs typeface="+mn-cs"/>
              </a:rPr>
              <a:t> </a:t>
            </a:r>
          </a:p>
          <a:p>
            <a:endParaRPr lang="es-ES" dirty="0"/>
          </a:p>
        </p:txBody>
      </p:sp>
      <p:sp>
        <p:nvSpPr>
          <p:cNvPr id="4" name="Slide Number Placeholder 3"/>
          <p:cNvSpPr>
            <a:spLocks noGrp="1"/>
          </p:cNvSpPr>
          <p:nvPr>
            <p:ph type="sldNum" sz="quarter" idx="10"/>
          </p:nvPr>
        </p:nvSpPr>
        <p:spPr/>
        <p:txBody>
          <a:bodyPr/>
          <a:lstStyle/>
          <a:p>
            <a:fld id="{30B57A3B-EE17-4724-82F0-E3DCCE4B82B1}" type="slidenum">
              <a:rPr lang="es-ES" smtClean="0"/>
              <a:t>14</a:t>
            </a:fld>
            <a:endParaRPr lang="es-ES"/>
          </a:p>
        </p:txBody>
      </p:sp>
    </p:spTree>
    <p:extLst>
      <p:ext uri="{BB962C8B-B14F-4D97-AF65-F5344CB8AC3E}">
        <p14:creationId xmlns:p14="http://schemas.microsoft.com/office/powerpoint/2010/main" val="3997564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s-E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s-ES"/>
          </a:p>
        </p:txBody>
      </p:sp>
      <p:sp>
        <p:nvSpPr>
          <p:cNvPr id="4" name="Date Placeholder 3"/>
          <p:cNvSpPr>
            <a:spLocks noGrp="1"/>
          </p:cNvSpPr>
          <p:nvPr>
            <p:ph type="dt" sz="half" idx="10"/>
          </p:nvPr>
        </p:nvSpPr>
        <p:spPr/>
        <p:txBody>
          <a:bodyPr/>
          <a:lstStyle/>
          <a:p>
            <a:fld id="{1D8BD707-D9CF-40AE-B4C6-C98DA3205C09}" type="datetimeFigureOut">
              <a:rPr lang="en-US" smtClean="0"/>
              <a:pPr/>
              <a:t>5/18/2016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3894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4" name="Date Placeholder 3"/>
          <p:cNvSpPr>
            <a:spLocks noGrp="1"/>
          </p:cNvSpPr>
          <p:nvPr>
            <p:ph type="dt" sz="half" idx="10"/>
          </p:nvPr>
        </p:nvSpPr>
        <p:spPr/>
        <p:txBody>
          <a:bodyPr/>
          <a:lstStyle/>
          <a:p>
            <a:fld id="{1D8BD707-D9CF-40AE-B4C6-C98DA3205C09}" type="datetimeFigureOut">
              <a:rPr lang="en-US" smtClean="0"/>
              <a:pPr/>
              <a:t>5/18/2016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78213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s-E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4" name="Date Placeholder 3"/>
          <p:cNvSpPr>
            <a:spLocks noGrp="1"/>
          </p:cNvSpPr>
          <p:nvPr>
            <p:ph type="dt" sz="half" idx="10"/>
          </p:nvPr>
        </p:nvSpPr>
        <p:spPr/>
        <p:txBody>
          <a:bodyPr/>
          <a:lstStyle/>
          <a:p>
            <a:fld id="{1D8BD707-D9CF-40AE-B4C6-C98DA3205C09}" type="datetimeFigureOut">
              <a:rPr lang="en-US" smtClean="0"/>
              <a:pPr/>
              <a:t>5/18/2016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9512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s-ES" dirty="0"/>
          </a:p>
        </p:txBody>
      </p:sp>
      <p:sp>
        <p:nvSpPr>
          <p:cNvPr id="4" name="Date Placeholder 3"/>
          <p:cNvSpPr>
            <a:spLocks noGrp="1"/>
          </p:cNvSpPr>
          <p:nvPr>
            <p:ph type="dt" sz="half" idx="10"/>
          </p:nvPr>
        </p:nvSpPr>
        <p:spPr/>
        <p:txBody>
          <a:bodyPr/>
          <a:lstStyle/>
          <a:p>
            <a:fld id="{1D8BD707-D9CF-40AE-B4C6-C98DA3205C09}" type="datetimeFigureOut">
              <a:rPr lang="en-US" smtClean="0"/>
              <a:pPr/>
              <a:t>5/18/2016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6936430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s-E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10584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5" name="Date Placeholder 4"/>
          <p:cNvSpPr>
            <a:spLocks noGrp="1"/>
          </p:cNvSpPr>
          <p:nvPr>
            <p:ph type="dt" sz="half" idx="10"/>
          </p:nvPr>
        </p:nvSpPr>
        <p:spPr/>
        <p:txBody>
          <a:bodyPr/>
          <a:lstStyle/>
          <a:p>
            <a:fld id="{1D8BD707-D9CF-40AE-B4C6-C98DA3205C09}" type="datetimeFigureOut">
              <a:rPr lang="en-US" smtClean="0"/>
              <a:pPr/>
              <a:t>5/18/2016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33853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s-E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7" name="Date Placeholder 6"/>
          <p:cNvSpPr>
            <a:spLocks noGrp="1"/>
          </p:cNvSpPr>
          <p:nvPr>
            <p:ph type="dt" sz="half" idx="10"/>
          </p:nvPr>
        </p:nvSpPr>
        <p:spPr/>
        <p:txBody>
          <a:bodyPr/>
          <a:lstStyle/>
          <a:p>
            <a:fld id="{1D8BD707-D9CF-40AE-B4C6-C98DA3205C09}" type="datetimeFigureOut">
              <a:rPr lang="en-US" smtClean="0"/>
              <a:pPr/>
              <a:t>5/18/2016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57039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
          </a:p>
        </p:txBody>
      </p:sp>
      <p:sp>
        <p:nvSpPr>
          <p:cNvPr id="3" name="Date Placeholder 2"/>
          <p:cNvSpPr>
            <a:spLocks noGrp="1"/>
          </p:cNvSpPr>
          <p:nvPr>
            <p:ph type="dt" sz="half" idx="10"/>
          </p:nvPr>
        </p:nvSpPr>
        <p:spPr/>
        <p:txBody>
          <a:bodyPr/>
          <a:lstStyle/>
          <a:p>
            <a:fld id="{1D8BD707-D9CF-40AE-B4C6-C98DA3205C09}" type="datetimeFigureOut">
              <a:rPr lang="en-US" smtClean="0"/>
              <a:pPr/>
              <a:t>5/18/2016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6490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87955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s-E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09134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s-E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60955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8000" r="-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s-E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s-E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bg1"/>
                </a:solidFill>
              </a:defRPr>
            </a:lvl1pPr>
          </a:lstStyle>
          <a:p>
            <a:fld id="{1D8BD707-D9CF-40AE-B4C6-C98DA3205C09}" type="datetimeFigureOut">
              <a:rPr lang="en-US" smtClean="0"/>
              <a:pPr/>
              <a:t>5/18/2016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72483227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jpe"/><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jp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6.jpe"/><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Rectangle 3"/>
          <p:cNvSpPr/>
          <p:nvPr/>
        </p:nvSpPr>
        <p:spPr>
          <a:xfrm>
            <a:off x="685799" y="2895600"/>
            <a:ext cx="7744497" cy="1754326"/>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spc="50" dirty="0" err="1" smtClean="0">
                <a:ln w="11430"/>
                <a:solidFill>
                  <a:srgbClr val="FF0000"/>
                </a:solidFill>
                <a:effectLst>
                  <a:outerShdw blurRad="76200" dist="50800" dir="5400000" algn="tl" rotWithShape="0">
                    <a:srgbClr val="000000">
                      <a:alpha val="65000"/>
                    </a:srgbClr>
                  </a:outerShdw>
                </a:effectLst>
                <a:latin typeface="Times New Roman" pitchFamily="18" charset="0"/>
                <a:cs typeface="Times New Roman" pitchFamily="18" charset="0"/>
              </a:rPr>
              <a:t>Consumo</a:t>
            </a:r>
            <a:r>
              <a:rPr lang="en-US" sz="5400" b="1" spc="50" dirty="0" smtClean="0">
                <a:ln w="11430"/>
                <a:solidFill>
                  <a:srgbClr val="FF0000"/>
                </a:solidFill>
                <a:effectLst>
                  <a:outerShdw blurRad="76200" dist="50800" dir="5400000" algn="tl" rotWithShape="0">
                    <a:srgbClr val="000000">
                      <a:alpha val="65000"/>
                    </a:srgbClr>
                  </a:outerShdw>
                </a:effectLst>
                <a:latin typeface="Times New Roman" pitchFamily="18" charset="0"/>
                <a:cs typeface="Times New Roman" pitchFamily="18" charset="0"/>
              </a:rPr>
              <a:t> de </a:t>
            </a:r>
            <a:r>
              <a:rPr lang="en-US" sz="5400" b="1" spc="50" dirty="0" err="1" smtClean="0">
                <a:ln w="11430"/>
                <a:solidFill>
                  <a:srgbClr val="FF0000"/>
                </a:solidFill>
                <a:effectLst>
                  <a:outerShdw blurRad="76200" dist="50800" dir="5400000" algn="tl" rotWithShape="0">
                    <a:srgbClr val="000000">
                      <a:alpha val="65000"/>
                    </a:srgbClr>
                  </a:outerShdw>
                </a:effectLst>
                <a:latin typeface="Times New Roman" pitchFamily="18" charset="0"/>
                <a:cs typeface="Times New Roman" pitchFamily="18" charset="0"/>
              </a:rPr>
              <a:t>oxígeno</a:t>
            </a:r>
            <a:r>
              <a:rPr lang="en-US" sz="5400" b="1" spc="50" dirty="0" smtClean="0">
                <a:ln w="11430"/>
                <a:solidFill>
                  <a:srgbClr val="FF0000"/>
                </a:solidFill>
                <a:effectLst>
                  <a:outerShdw blurRad="76200" dist="50800" dir="5400000" algn="tl" rotWithShape="0">
                    <a:srgbClr val="000000">
                      <a:alpha val="65000"/>
                    </a:srgbClr>
                  </a:outerShdw>
                </a:effectLst>
                <a:latin typeface="Times New Roman" pitchFamily="18" charset="0"/>
                <a:cs typeface="Times New Roman" pitchFamily="18" charset="0"/>
              </a:rPr>
              <a:t> </a:t>
            </a:r>
            <a:r>
              <a:rPr lang="en-US" sz="5400" b="1" spc="50" dirty="0" err="1" smtClean="0">
                <a:ln w="11430"/>
                <a:solidFill>
                  <a:srgbClr val="FF0000"/>
                </a:solidFill>
                <a:effectLst>
                  <a:outerShdw blurRad="76200" dist="50800" dir="5400000" algn="tl" rotWithShape="0">
                    <a:srgbClr val="000000">
                      <a:alpha val="65000"/>
                    </a:srgbClr>
                  </a:outerShdw>
                </a:effectLst>
                <a:latin typeface="Times New Roman" pitchFamily="18" charset="0"/>
                <a:cs typeface="Times New Roman" pitchFamily="18" charset="0"/>
              </a:rPr>
              <a:t>bajo</a:t>
            </a:r>
            <a:r>
              <a:rPr lang="en-US" sz="5400" b="1" spc="50" dirty="0" smtClean="0">
                <a:ln w="11430"/>
                <a:solidFill>
                  <a:srgbClr val="FF0000"/>
                </a:solidFill>
                <a:effectLst>
                  <a:outerShdw blurRad="76200" dist="50800" dir="5400000" algn="tl" rotWithShape="0">
                    <a:srgbClr val="000000">
                      <a:alpha val="65000"/>
                    </a:srgbClr>
                  </a:outerShdw>
                </a:effectLst>
                <a:latin typeface="Times New Roman" pitchFamily="18" charset="0"/>
                <a:cs typeface="Times New Roman" pitchFamily="18" charset="0"/>
              </a:rPr>
              <a:t> el </a:t>
            </a:r>
            <a:r>
              <a:rPr lang="en-US" sz="5400" b="1" spc="50" dirty="0" err="1" smtClean="0">
                <a:ln w="11430"/>
                <a:solidFill>
                  <a:srgbClr val="FF0000"/>
                </a:solidFill>
                <a:effectLst>
                  <a:outerShdw blurRad="76200" dist="50800" dir="5400000" algn="tl" rotWithShape="0">
                    <a:srgbClr val="000000">
                      <a:alpha val="65000"/>
                    </a:srgbClr>
                  </a:outerShdw>
                </a:effectLst>
                <a:latin typeface="Times New Roman" pitchFamily="18" charset="0"/>
                <a:cs typeface="Times New Roman" pitchFamily="18" charset="0"/>
              </a:rPr>
              <a:t>agua</a:t>
            </a:r>
            <a:endParaRPr lang="en-US" sz="5400" b="1" cap="none" spc="50" dirty="0">
              <a:ln w="11430"/>
              <a:solidFill>
                <a:srgbClr val="FF0000"/>
              </a:solidFill>
              <a:effectLst>
                <a:outerShdw blurRad="76200" dist="50800" dir="5400000" algn="tl" rotWithShape="0">
                  <a:srgbClr val="000000">
                    <a:alpha val="65000"/>
                  </a:srgbClr>
                </a:outerShdw>
              </a:effectLst>
              <a:latin typeface="Times New Roman" pitchFamily="18" charset="0"/>
              <a:cs typeface="Times New Roman" pitchFamily="18" charset="0"/>
            </a:endParaRPr>
          </a:p>
        </p:txBody>
      </p:sp>
      <p:sp>
        <p:nvSpPr>
          <p:cNvPr id="5" name="Rectangle 4"/>
          <p:cNvSpPr/>
          <p:nvPr/>
        </p:nvSpPr>
        <p:spPr>
          <a:xfrm>
            <a:off x="1863628" y="5334000"/>
            <a:ext cx="5388848" cy="1200329"/>
          </a:xfrm>
          <a:prstGeom prst="rect">
            <a:avLst/>
          </a:prstGeom>
          <a:noFill/>
        </p:spPr>
        <p:txBody>
          <a:bodyPr wrap="none" lIns="91440" tIns="45720" rIns="91440" bIns="45720">
            <a:spAutoFit/>
          </a:bodyPr>
          <a:lstStyle/>
          <a:p>
            <a:pPr algn="ctr"/>
            <a:r>
              <a:rPr lang="en-US" sz="3600" b="1" cap="none" spc="0" dirty="0" smtClean="0">
                <a:ln w="18000">
                  <a:solidFill>
                    <a:schemeClr val="accent2">
                      <a:satMod val="140000"/>
                    </a:schemeClr>
                  </a:solidFill>
                  <a:prstDash val="solid"/>
                  <a:miter lim="800000"/>
                </a:ln>
                <a:solidFill>
                  <a:srgbClr val="FFFFAB"/>
                </a:solidFill>
                <a:effectLst>
                  <a:outerShdw blurRad="25500" dist="23000" dir="7020000" algn="tl">
                    <a:srgbClr val="000000">
                      <a:alpha val="50000"/>
                    </a:srgbClr>
                  </a:outerShdw>
                </a:effectLst>
              </a:rPr>
              <a:t>Javier Hipólito Marsal</a:t>
            </a:r>
          </a:p>
          <a:p>
            <a:pPr algn="ctr"/>
            <a:r>
              <a:rPr lang="en-US" sz="3600" b="1" dirty="0" err="1" smtClean="0">
                <a:ln w="18000">
                  <a:solidFill>
                    <a:schemeClr val="accent2">
                      <a:satMod val="140000"/>
                    </a:schemeClr>
                  </a:solidFill>
                  <a:prstDash val="solid"/>
                  <a:miter lim="800000"/>
                </a:ln>
                <a:solidFill>
                  <a:srgbClr val="FFFFAB"/>
                </a:solidFill>
                <a:effectLst>
                  <a:outerShdw blurRad="25500" dist="23000" dir="7020000" algn="tl">
                    <a:srgbClr val="000000">
                      <a:alpha val="50000"/>
                    </a:srgbClr>
                  </a:outerShdw>
                </a:effectLst>
              </a:rPr>
              <a:t>Adrián</a:t>
            </a:r>
            <a:r>
              <a:rPr lang="en-US" sz="3600" b="1" dirty="0" smtClean="0">
                <a:ln w="18000">
                  <a:solidFill>
                    <a:schemeClr val="accent2">
                      <a:satMod val="140000"/>
                    </a:schemeClr>
                  </a:solidFill>
                  <a:prstDash val="solid"/>
                  <a:miter lim="800000"/>
                </a:ln>
                <a:solidFill>
                  <a:srgbClr val="FFFFAB"/>
                </a:solidFill>
                <a:effectLst>
                  <a:outerShdw blurRad="25500" dist="23000" dir="7020000" algn="tl">
                    <a:srgbClr val="000000">
                      <a:alpha val="50000"/>
                    </a:srgbClr>
                  </a:outerShdw>
                </a:effectLst>
              </a:rPr>
              <a:t> </a:t>
            </a:r>
            <a:r>
              <a:rPr lang="en-US" sz="3600" b="1" dirty="0" err="1" smtClean="0">
                <a:ln w="18000">
                  <a:solidFill>
                    <a:schemeClr val="accent2">
                      <a:satMod val="140000"/>
                    </a:schemeClr>
                  </a:solidFill>
                  <a:prstDash val="solid"/>
                  <a:miter lim="800000"/>
                </a:ln>
                <a:solidFill>
                  <a:srgbClr val="FFFFAB"/>
                </a:solidFill>
                <a:effectLst>
                  <a:outerShdw blurRad="25500" dist="23000" dir="7020000" algn="tl">
                    <a:srgbClr val="000000">
                      <a:alpha val="50000"/>
                    </a:srgbClr>
                  </a:outerShdw>
                </a:effectLst>
              </a:rPr>
              <a:t>Amat</a:t>
            </a:r>
            <a:r>
              <a:rPr lang="en-US" sz="3600" b="1" dirty="0" smtClean="0">
                <a:ln w="18000">
                  <a:solidFill>
                    <a:schemeClr val="accent2">
                      <a:satMod val="140000"/>
                    </a:schemeClr>
                  </a:solidFill>
                  <a:prstDash val="solid"/>
                  <a:miter lim="800000"/>
                </a:ln>
                <a:solidFill>
                  <a:srgbClr val="FFFFAB"/>
                </a:solidFill>
                <a:effectLst>
                  <a:outerShdw blurRad="25500" dist="23000" dir="7020000" algn="tl">
                    <a:srgbClr val="000000">
                      <a:alpha val="50000"/>
                    </a:srgbClr>
                  </a:outerShdw>
                </a:effectLst>
              </a:rPr>
              <a:t> </a:t>
            </a:r>
            <a:r>
              <a:rPr lang="en-US" sz="3600" b="1" dirty="0" err="1" smtClean="0">
                <a:ln w="18000">
                  <a:solidFill>
                    <a:schemeClr val="accent2">
                      <a:satMod val="140000"/>
                    </a:schemeClr>
                  </a:solidFill>
                  <a:prstDash val="solid"/>
                  <a:miter lim="800000"/>
                </a:ln>
                <a:solidFill>
                  <a:srgbClr val="FFFFAB"/>
                </a:solidFill>
                <a:effectLst>
                  <a:outerShdw blurRad="25500" dist="23000" dir="7020000" algn="tl">
                    <a:srgbClr val="000000">
                      <a:alpha val="50000"/>
                    </a:srgbClr>
                  </a:outerShdw>
                </a:effectLst>
              </a:rPr>
              <a:t>Bernabéu</a:t>
            </a:r>
            <a:endParaRPr lang="en-US" sz="3600" b="1" cap="none" spc="0" dirty="0">
              <a:ln w="18000">
                <a:solidFill>
                  <a:schemeClr val="accent2">
                    <a:satMod val="140000"/>
                  </a:schemeClr>
                </a:solidFill>
                <a:prstDash val="solid"/>
                <a:miter lim="800000"/>
              </a:ln>
              <a:solidFill>
                <a:srgbClr val="FFFFAB"/>
              </a:solid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23282333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521732"/>
            <a:ext cx="8229600" cy="1143000"/>
          </a:xfrm>
        </p:spPr>
        <p:txBody>
          <a:bodyPr/>
          <a:lstStyle/>
          <a:p>
            <a:r>
              <a:rPr lang="es-ES" dirty="0" smtClean="0"/>
              <a:t>Genérico</a:t>
            </a:r>
            <a:endParaRPr lang="es-E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6362" y="1676401"/>
                <a:ext cx="9144000" cy="1371600"/>
              </a:xfrm>
            </p:spPr>
            <p:txBody>
              <a:bodyPr/>
              <a:lstStyle/>
              <a:p>
                <a14:m>
                  <m:oMath xmlns:m="http://schemas.openxmlformats.org/officeDocument/2006/math">
                    <m:r>
                      <a:rPr lang="es-ES" i="1">
                        <a:latin typeface="Cambria Math"/>
                      </a:rPr>
                      <m:t>𝐴</m:t>
                    </m:r>
                    <m:d>
                      <m:dPr>
                        <m:ctrlPr>
                          <a:rPr lang="es-ES" i="1">
                            <a:latin typeface="Cambria Math"/>
                          </a:rPr>
                        </m:ctrlPr>
                      </m:dPr>
                      <m:e>
                        <m:r>
                          <a:rPr lang="es-ES" i="1">
                            <a:latin typeface="Cambria Math"/>
                          </a:rPr>
                          <m:t>𝑔𝑎𝑠</m:t>
                        </m:r>
                      </m:e>
                    </m:d>
                    <m:r>
                      <a:rPr lang="es-ES" i="1">
                        <a:latin typeface="Cambria Math"/>
                      </a:rPr>
                      <m:t>+</m:t>
                    </m:r>
                    <m:r>
                      <a:rPr lang="es-ES" i="1">
                        <a:latin typeface="Cambria Math"/>
                      </a:rPr>
                      <m:t>𝑏𝐵</m:t>
                    </m:r>
                    <m:d>
                      <m:dPr>
                        <m:ctrlPr>
                          <a:rPr lang="es-ES" i="1">
                            <a:latin typeface="Cambria Math"/>
                          </a:rPr>
                        </m:ctrlPr>
                      </m:dPr>
                      <m:e>
                        <m:r>
                          <a:rPr lang="es-ES" i="1">
                            <a:latin typeface="Cambria Math"/>
                          </a:rPr>
                          <m:t>𝑙</m:t>
                        </m:r>
                        <m:r>
                          <a:rPr lang="es-ES" i="1">
                            <a:latin typeface="Cambria Math"/>
                          </a:rPr>
                          <m:t>í</m:t>
                        </m:r>
                        <m:r>
                          <a:rPr lang="es-ES" i="1">
                            <a:latin typeface="Cambria Math"/>
                          </a:rPr>
                          <m:t>𝑞𝑢𝑖𝑑𝑜</m:t>
                        </m:r>
                      </m:e>
                    </m:d>
                    <m:r>
                      <a:rPr lang="es-ES" i="1">
                        <a:latin typeface="Cambria Math"/>
                      </a:rPr>
                      <m:t>→</m:t>
                    </m:r>
                    <m:r>
                      <a:rPr lang="es-ES" i="1">
                        <a:latin typeface="Cambria Math"/>
                      </a:rPr>
                      <m:t>𝑝𝑟𝑜𝑑𝑢𝑐𝑡𝑜</m:t>
                    </m:r>
                    <m:r>
                      <a:rPr lang="es-ES" i="1">
                        <a:latin typeface="Cambria Math"/>
                      </a:rPr>
                      <m:t> </m:t>
                    </m:r>
                    <m:d>
                      <m:dPr>
                        <m:ctrlPr>
                          <a:rPr lang="es-ES" i="1">
                            <a:latin typeface="Cambria Math"/>
                          </a:rPr>
                        </m:ctrlPr>
                      </m:dPr>
                      <m:e>
                        <m:r>
                          <a:rPr lang="es-ES" i="1">
                            <a:latin typeface="Cambria Math"/>
                          </a:rPr>
                          <m:t>𝑙</m:t>
                        </m:r>
                        <m:r>
                          <a:rPr lang="es-ES" i="1">
                            <a:latin typeface="Cambria Math"/>
                          </a:rPr>
                          <m:t>í</m:t>
                        </m:r>
                        <m:r>
                          <a:rPr lang="es-ES" i="1">
                            <a:latin typeface="Cambria Math"/>
                          </a:rPr>
                          <m:t>𝑞𝑢𝑖𝑑𝑜</m:t>
                        </m:r>
                      </m:e>
                    </m:d>
                    <m:r>
                      <a:rPr lang="es-ES" i="1">
                        <a:latin typeface="Cambria Math"/>
                      </a:rPr>
                      <m:t>;   </m:t>
                    </m:r>
                    <m:sSub>
                      <m:sSubPr>
                        <m:ctrlPr>
                          <a:rPr lang="es-ES" i="1">
                            <a:latin typeface="Cambria Math"/>
                          </a:rPr>
                        </m:ctrlPr>
                      </m:sSubPr>
                      <m:e>
                        <m:r>
                          <a:rPr lang="es-ES" i="1">
                            <a:latin typeface="Cambria Math"/>
                          </a:rPr>
                          <m:t>𝑟</m:t>
                        </m:r>
                      </m:e>
                      <m:sub>
                        <m:r>
                          <a:rPr lang="es-ES" i="1">
                            <a:latin typeface="Cambria Math"/>
                          </a:rPr>
                          <m:t>𝐴</m:t>
                        </m:r>
                      </m:sub>
                    </m:sSub>
                    <m:r>
                      <a:rPr lang="es-ES" i="1">
                        <a:latin typeface="Cambria Math"/>
                      </a:rPr>
                      <m:t>= </m:t>
                    </m:r>
                    <m:r>
                      <a:rPr lang="es-ES" i="1">
                        <a:latin typeface="Cambria Math"/>
                      </a:rPr>
                      <m:t>𝑘</m:t>
                    </m:r>
                    <m:sSub>
                      <m:sSubPr>
                        <m:ctrlPr>
                          <a:rPr lang="es-ES" i="1">
                            <a:latin typeface="Cambria Math"/>
                          </a:rPr>
                        </m:ctrlPr>
                      </m:sSubPr>
                      <m:e>
                        <m:r>
                          <a:rPr lang="es-ES" i="1">
                            <a:latin typeface="Cambria Math"/>
                          </a:rPr>
                          <m:t>𝐶</m:t>
                        </m:r>
                      </m:e>
                      <m:sub>
                        <m:r>
                          <a:rPr lang="es-ES" i="1">
                            <a:latin typeface="Cambria Math"/>
                          </a:rPr>
                          <m:t>𝐴</m:t>
                        </m:r>
                      </m:sub>
                    </m:sSub>
                    <m:sSub>
                      <m:sSubPr>
                        <m:ctrlPr>
                          <a:rPr lang="es-ES" i="1">
                            <a:latin typeface="Cambria Math"/>
                          </a:rPr>
                        </m:ctrlPr>
                      </m:sSubPr>
                      <m:e>
                        <m:r>
                          <a:rPr lang="es-ES" i="1">
                            <a:latin typeface="Cambria Math"/>
                          </a:rPr>
                          <m:t>𝐶</m:t>
                        </m:r>
                      </m:e>
                      <m:sub>
                        <m:r>
                          <a:rPr lang="es-ES" i="1">
                            <a:latin typeface="Cambria Math"/>
                          </a:rPr>
                          <m:t>𝐵</m:t>
                        </m:r>
                      </m:sub>
                    </m:sSub>
                  </m:oMath>
                </a14:m>
                <a:endParaRPr lang="es-ES" dirty="0"/>
              </a:p>
              <a:p>
                <a:endParaRPr lang="es-E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6362" y="1676401"/>
                <a:ext cx="9144000" cy="1371600"/>
              </a:xfrm>
              <a:blipFill rotWithShape="1">
                <a:blip r:embed="rId2"/>
                <a:stretch>
                  <a:fillRect b="-34222"/>
                </a:stretch>
              </a:blipFill>
            </p:spPr>
            <p:txBody>
              <a:bodyPr/>
              <a:lstStyle/>
              <a:p>
                <a:r>
                  <a:rPr lang="es-ES">
                    <a:noFill/>
                  </a:rPr>
                  <a:t> </a:t>
                </a:r>
              </a:p>
            </p:txBody>
          </p:sp>
        </mc:Fallback>
      </mc:AlternateContent>
      <p:sp>
        <p:nvSpPr>
          <p:cNvPr id="5" name="Rectangle 4"/>
          <p:cNvSpPr/>
          <p:nvPr/>
        </p:nvSpPr>
        <p:spPr>
          <a:xfrm>
            <a:off x="2362200" y="152400"/>
            <a:ext cx="5212324" cy="369332"/>
          </a:xfrm>
          <a:prstGeom prst="rect">
            <a:avLst/>
          </a:prstGeom>
        </p:spPr>
        <p:txBody>
          <a:bodyPr wrap="none">
            <a:spAutoFit/>
          </a:bodyPr>
          <a:lstStyle/>
          <a:p>
            <a:pPr lvl="1"/>
            <a:r>
              <a:rPr lang="es-ES" dirty="0">
                <a:solidFill>
                  <a:srgbClr val="FFFFAB"/>
                </a:solidFill>
              </a:rPr>
              <a:t>4.1 Deducción de la ecuación de velocidad</a:t>
            </a:r>
          </a:p>
        </p:txBody>
      </p:sp>
      <p:pic>
        <p:nvPicPr>
          <p:cNvPr id="6" name="Imagen 2"/>
          <p:cNvPicPr/>
          <p:nvPr/>
        </p:nvPicPr>
        <p:blipFill>
          <a:blip r:embed="rId3"/>
          <a:stretch>
            <a:fillRect/>
          </a:stretch>
        </p:blipFill>
        <p:spPr>
          <a:xfrm>
            <a:off x="838200" y="3043670"/>
            <a:ext cx="6096000" cy="842530"/>
          </a:xfrm>
          <a:prstGeom prst="rect">
            <a:avLst/>
          </a:prstGeom>
        </p:spPr>
      </p:pic>
      <p:pic>
        <p:nvPicPr>
          <p:cNvPr id="8" name="Imagen 4"/>
          <p:cNvPicPr/>
          <p:nvPr/>
        </p:nvPicPr>
        <p:blipFill>
          <a:blip r:embed="rId4"/>
          <a:stretch>
            <a:fillRect/>
          </a:stretch>
        </p:blipFill>
        <p:spPr>
          <a:xfrm>
            <a:off x="831273" y="5257800"/>
            <a:ext cx="6096000" cy="820420"/>
          </a:xfrm>
          <a:prstGeom prst="rect">
            <a:avLst/>
          </a:prstGeom>
        </p:spPr>
      </p:pic>
      <p:pic>
        <p:nvPicPr>
          <p:cNvPr id="9" name="Imagen 3"/>
          <p:cNvPicPr/>
          <p:nvPr/>
        </p:nvPicPr>
        <p:blipFill>
          <a:blip r:embed="rId5"/>
          <a:stretch>
            <a:fillRect/>
          </a:stretch>
        </p:blipFill>
        <p:spPr>
          <a:xfrm>
            <a:off x="831272" y="4191000"/>
            <a:ext cx="6102927" cy="752475"/>
          </a:xfrm>
          <a:prstGeom prst="rect">
            <a:avLst/>
          </a:prstGeom>
        </p:spPr>
      </p:pic>
    </p:spTree>
    <p:extLst>
      <p:ext uri="{BB962C8B-B14F-4D97-AF65-F5344CB8AC3E}">
        <p14:creationId xmlns:p14="http://schemas.microsoft.com/office/powerpoint/2010/main" val="51980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62200" y="152400"/>
            <a:ext cx="5212324" cy="369332"/>
          </a:xfrm>
          <a:prstGeom prst="rect">
            <a:avLst/>
          </a:prstGeom>
        </p:spPr>
        <p:txBody>
          <a:bodyPr wrap="none">
            <a:spAutoFit/>
          </a:bodyPr>
          <a:lstStyle/>
          <a:p>
            <a:pPr lvl="1"/>
            <a:r>
              <a:rPr lang="es-ES" dirty="0">
                <a:solidFill>
                  <a:srgbClr val="FFFFAB"/>
                </a:solidFill>
              </a:rPr>
              <a:t>4.1 Deducción de la ecuación de velocidad</a:t>
            </a:r>
          </a:p>
        </p:txBody>
      </p:sp>
      <p:pic>
        <p:nvPicPr>
          <p:cNvPr id="9" name="Imagen 10"/>
          <p:cNvPicPr/>
          <p:nvPr/>
        </p:nvPicPr>
        <p:blipFill>
          <a:blip r:embed="rId3"/>
          <a:stretch>
            <a:fillRect/>
          </a:stretch>
        </p:blipFill>
        <p:spPr>
          <a:xfrm>
            <a:off x="1738752" y="1219200"/>
            <a:ext cx="4890648" cy="1143000"/>
          </a:xfrm>
          <a:prstGeom prst="rect">
            <a:avLst/>
          </a:prstGeom>
        </p:spPr>
      </p:pic>
      <p:pic>
        <p:nvPicPr>
          <p:cNvPr id="10" name="Imagen 7"/>
          <p:cNvPicPr/>
          <p:nvPr/>
        </p:nvPicPr>
        <p:blipFill>
          <a:blip r:embed="rId4"/>
          <a:stretch>
            <a:fillRect/>
          </a:stretch>
        </p:blipFill>
        <p:spPr>
          <a:xfrm>
            <a:off x="1738752" y="2599025"/>
            <a:ext cx="4890648" cy="981075"/>
          </a:xfrm>
          <a:prstGeom prst="rect">
            <a:avLst/>
          </a:prstGeom>
        </p:spPr>
      </p:pic>
      <p:pic>
        <p:nvPicPr>
          <p:cNvPr id="11" name="Imagen 8"/>
          <p:cNvPicPr/>
          <p:nvPr/>
        </p:nvPicPr>
        <p:blipFill>
          <a:blip r:embed="rId5"/>
          <a:stretch>
            <a:fillRect/>
          </a:stretch>
        </p:blipFill>
        <p:spPr>
          <a:xfrm>
            <a:off x="1724897" y="4114800"/>
            <a:ext cx="4904503" cy="942975"/>
          </a:xfrm>
          <a:prstGeom prst="rect">
            <a:avLst/>
          </a:prstGeom>
        </p:spPr>
      </p:pic>
      <p:pic>
        <p:nvPicPr>
          <p:cNvPr id="12" name="Imagen 9"/>
          <p:cNvPicPr/>
          <p:nvPr/>
        </p:nvPicPr>
        <p:blipFill>
          <a:blip r:embed="rId6"/>
          <a:stretch>
            <a:fillRect/>
          </a:stretch>
        </p:blipFill>
        <p:spPr>
          <a:xfrm>
            <a:off x="1738752" y="5257800"/>
            <a:ext cx="2689860" cy="952500"/>
          </a:xfrm>
          <a:prstGeom prst="rect">
            <a:avLst/>
          </a:prstGeom>
        </p:spPr>
      </p:pic>
    </p:spTree>
    <p:extLst>
      <p:ext uri="{BB962C8B-B14F-4D97-AF65-F5344CB8AC3E}">
        <p14:creationId xmlns:p14="http://schemas.microsoft.com/office/powerpoint/2010/main" val="398461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66800"/>
            <a:ext cx="8229600" cy="4525963"/>
          </a:xfrm>
        </p:spPr>
        <p:txBody>
          <a:bodyPr/>
          <a:lstStyle/>
          <a:p>
            <a:r>
              <a:rPr lang="es-ES" dirty="0" smtClean="0"/>
              <a:t>Como mínimo aumenta la velocidad de reacción</a:t>
            </a:r>
          </a:p>
          <a:p>
            <a:pPr marL="0" indent="0">
              <a:buNone/>
            </a:pPr>
            <a:r>
              <a:rPr lang="es-ES" dirty="0" smtClean="0"/>
              <a:t>                                  </a:t>
            </a:r>
            <a:endParaRPr lang="es-ES" dirty="0"/>
          </a:p>
        </p:txBody>
      </p:sp>
      <p:sp>
        <p:nvSpPr>
          <p:cNvPr id="5" name="Rectangle 4"/>
          <p:cNvSpPr/>
          <p:nvPr/>
        </p:nvSpPr>
        <p:spPr>
          <a:xfrm>
            <a:off x="2736367" y="152400"/>
            <a:ext cx="3111108" cy="369332"/>
          </a:xfrm>
          <a:prstGeom prst="rect">
            <a:avLst/>
          </a:prstGeom>
        </p:spPr>
        <p:txBody>
          <a:bodyPr wrap="none">
            <a:spAutoFit/>
          </a:bodyPr>
          <a:lstStyle/>
          <a:p>
            <a:pPr lvl="1"/>
            <a:r>
              <a:rPr lang="pt-BR" dirty="0">
                <a:solidFill>
                  <a:srgbClr val="FFFFAB"/>
                </a:solidFill>
              </a:rPr>
              <a:t>4.2 Cálculo del factor E</a:t>
            </a:r>
          </a:p>
        </p:txBody>
      </p:sp>
      <p:pic>
        <p:nvPicPr>
          <p:cNvPr id="6" name="Imagen 13"/>
          <p:cNvPicPr/>
          <p:nvPr/>
        </p:nvPicPr>
        <p:blipFill>
          <a:blip r:embed="rId3"/>
          <a:stretch>
            <a:fillRect/>
          </a:stretch>
        </p:blipFill>
        <p:spPr>
          <a:xfrm>
            <a:off x="990600" y="2370454"/>
            <a:ext cx="2590800" cy="1058545"/>
          </a:xfrm>
          <a:prstGeom prst="rect">
            <a:avLst/>
          </a:prstGeom>
        </p:spPr>
      </p:pic>
      <p:sp>
        <p:nvSpPr>
          <p:cNvPr id="4" name="Rectangle 3"/>
          <p:cNvSpPr/>
          <p:nvPr/>
        </p:nvSpPr>
        <p:spPr>
          <a:xfrm>
            <a:off x="3581400" y="2715060"/>
            <a:ext cx="3301738" cy="400110"/>
          </a:xfrm>
          <a:prstGeom prst="rect">
            <a:avLst/>
          </a:prstGeom>
        </p:spPr>
        <p:txBody>
          <a:bodyPr wrap="none">
            <a:spAutoFit/>
          </a:bodyPr>
          <a:lstStyle/>
          <a:p>
            <a:r>
              <a:rPr lang="es-ES" sz="2000" dirty="0">
                <a:solidFill>
                  <a:schemeClr val="accent2">
                    <a:lumMod val="50000"/>
                  </a:schemeClr>
                </a:solidFill>
              </a:rPr>
              <a:t>Correlación Van </a:t>
            </a:r>
            <a:r>
              <a:rPr lang="es-ES" sz="2000" dirty="0" err="1">
                <a:solidFill>
                  <a:schemeClr val="accent2">
                    <a:lumMod val="50000"/>
                  </a:schemeClr>
                </a:solidFill>
              </a:rPr>
              <a:t>Krevelens</a:t>
            </a:r>
            <a:endParaRPr lang="es-ES" sz="2000" dirty="0">
              <a:solidFill>
                <a:schemeClr val="accent2">
                  <a:lumMod val="50000"/>
                </a:schemeClr>
              </a:solidFill>
            </a:endParaRPr>
          </a:p>
        </p:txBody>
      </p:sp>
      <p:pic>
        <p:nvPicPr>
          <p:cNvPr id="7" name="Imagen 14"/>
          <p:cNvPicPr/>
          <p:nvPr/>
        </p:nvPicPr>
        <p:blipFill>
          <a:blip r:embed="rId4"/>
          <a:stretch>
            <a:fillRect/>
          </a:stretch>
        </p:blipFill>
        <p:spPr>
          <a:xfrm>
            <a:off x="990600" y="3890961"/>
            <a:ext cx="2228850" cy="771525"/>
          </a:xfrm>
          <a:prstGeom prst="rect">
            <a:avLst/>
          </a:prstGeom>
        </p:spPr>
      </p:pic>
      <p:pic>
        <p:nvPicPr>
          <p:cNvPr id="8" name="Imagen 15"/>
          <p:cNvPicPr/>
          <p:nvPr/>
        </p:nvPicPr>
        <p:blipFill>
          <a:blip r:embed="rId5"/>
          <a:stretch>
            <a:fillRect/>
          </a:stretch>
        </p:blipFill>
        <p:spPr>
          <a:xfrm>
            <a:off x="990600" y="5105400"/>
            <a:ext cx="2726690" cy="742950"/>
          </a:xfrm>
          <a:prstGeom prst="rect">
            <a:avLst/>
          </a:prstGeom>
        </p:spPr>
      </p:pic>
      <p:sp>
        <p:nvSpPr>
          <p:cNvPr id="10" name="Rectangle 9"/>
          <p:cNvSpPr/>
          <p:nvPr/>
        </p:nvSpPr>
        <p:spPr>
          <a:xfrm>
            <a:off x="3890669" y="5292209"/>
            <a:ext cx="2595711" cy="369332"/>
          </a:xfrm>
          <a:prstGeom prst="rect">
            <a:avLst/>
          </a:prstGeom>
        </p:spPr>
        <p:txBody>
          <a:bodyPr wrap="none">
            <a:spAutoFit/>
          </a:bodyPr>
          <a:lstStyle/>
          <a:p>
            <a:r>
              <a:rPr lang="es-ES" dirty="0" smtClean="0">
                <a:solidFill>
                  <a:schemeClr val="accent2">
                    <a:lumMod val="50000"/>
                  </a:schemeClr>
                </a:solidFill>
              </a:rPr>
              <a:t>Factor E en la </a:t>
            </a:r>
            <a:r>
              <a:rPr lang="es-ES" dirty="0" err="1" smtClean="0">
                <a:solidFill>
                  <a:schemeClr val="accent2">
                    <a:lumMod val="50000"/>
                  </a:schemeClr>
                </a:solidFill>
              </a:rPr>
              <a:t>interfase</a:t>
            </a:r>
            <a:endParaRPr lang="es-ES" dirty="0">
              <a:solidFill>
                <a:schemeClr val="accent2">
                  <a:lumMod val="50000"/>
                </a:schemeClr>
              </a:solidFill>
            </a:endParaRPr>
          </a:p>
        </p:txBody>
      </p:sp>
      <p:sp>
        <p:nvSpPr>
          <p:cNvPr id="11" name="Rectangle 10"/>
          <p:cNvSpPr/>
          <p:nvPr/>
        </p:nvSpPr>
        <p:spPr>
          <a:xfrm>
            <a:off x="3890670" y="4059791"/>
            <a:ext cx="1931939" cy="369332"/>
          </a:xfrm>
          <a:prstGeom prst="rect">
            <a:avLst/>
          </a:prstGeom>
        </p:spPr>
        <p:txBody>
          <a:bodyPr wrap="none">
            <a:spAutoFit/>
          </a:bodyPr>
          <a:lstStyle/>
          <a:p>
            <a:r>
              <a:rPr lang="es-ES" dirty="0" smtClean="0">
                <a:solidFill>
                  <a:schemeClr val="accent2">
                    <a:lumMod val="50000"/>
                  </a:schemeClr>
                </a:solidFill>
              </a:rPr>
              <a:t>Módulo de </a:t>
            </a:r>
            <a:r>
              <a:rPr lang="es-ES" dirty="0" err="1" smtClean="0">
                <a:solidFill>
                  <a:schemeClr val="accent2">
                    <a:lumMod val="50000"/>
                  </a:schemeClr>
                </a:solidFill>
              </a:rPr>
              <a:t>Hatta</a:t>
            </a:r>
            <a:endParaRPr lang="es-ES" dirty="0">
              <a:solidFill>
                <a:schemeClr val="accent2">
                  <a:lumMod val="50000"/>
                </a:schemeClr>
              </a:solidFill>
            </a:endParaRPr>
          </a:p>
        </p:txBody>
      </p:sp>
    </p:spTree>
    <p:extLst>
      <p:ext uri="{BB962C8B-B14F-4D97-AF65-F5344CB8AC3E}">
        <p14:creationId xmlns:p14="http://schemas.microsoft.com/office/powerpoint/2010/main" val="5198044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378" y="685800"/>
            <a:ext cx="8229600" cy="4525963"/>
          </a:xfrm>
        </p:spPr>
        <p:txBody>
          <a:bodyPr/>
          <a:lstStyle/>
          <a:p>
            <a:pPr marL="0" indent="0">
              <a:buNone/>
            </a:pPr>
            <a:r>
              <a:rPr lang="es-ES" dirty="0" smtClean="0"/>
              <a:t>Calculo iterativo</a:t>
            </a:r>
          </a:p>
          <a:p>
            <a:pPr marL="0" indent="0">
              <a:buNone/>
            </a:pPr>
            <a:r>
              <a:rPr lang="es-ES" dirty="0" smtClean="0"/>
              <a:t>Se calcula reacción química</a:t>
            </a:r>
          </a:p>
          <a:p>
            <a:pPr marL="0" indent="0">
              <a:buNone/>
            </a:pPr>
            <a:r>
              <a:rPr lang="es-ES" dirty="0" smtClean="0"/>
              <a:t>Se verifica </a:t>
            </a:r>
            <a:r>
              <a:rPr lang="es-ES" dirty="0" err="1" smtClean="0"/>
              <a:t>Pai</a:t>
            </a:r>
            <a:r>
              <a:rPr lang="es-ES" dirty="0" smtClean="0"/>
              <a:t> en la reacción química en la igualdad del gas</a:t>
            </a:r>
            <a:endParaRPr lang="es-ES" dirty="0"/>
          </a:p>
        </p:txBody>
      </p:sp>
      <p:sp>
        <p:nvSpPr>
          <p:cNvPr id="5" name="Rectangle 4"/>
          <p:cNvSpPr/>
          <p:nvPr/>
        </p:nvSpPr>
        <p:spPr>
          <a:xfrm>
            <a:off x="2736367" y="152400"/>
            <a:ext cx="3111108" cy="369332"/>
          </a:xfrm>
          <a:prstGeom prst="rect">
            <a:avLst/>
          </a:prstGeom>
        </p:spPr>
        <p:txBody>
          <a:bodyPr wrap="none">
            <a:spAutoFit/>
          </a:bodyPr>
          <a:lstStyle/>
          <a:p>
            <a:pPr lvl="1"/>
            <a:r>
              <a:rPr lang="pt-BR" dirty="0">
                <a:solidFill>
                  <a:srgbClr val="FFFFAB"/>
                </a:solidFill>
              </a:rPr>
              <a:t>4.2 Cálculo del factor E</a:t>
            </a:r>
          </a:p>
        </p:txBody>
      </p:sp>
      <mc:AlternateContent xmlns:mc="http://schemas.openxmlformats.org/markup-compatibility/2006" xmlns:a14="http://schemas.microsoft.com/office/drawing/2010/main">
        <mc:Choice Requires="a14">
          <p:sp>
            <p:nvSpPr>
              <p:cNvPr id="2" name="Rectangle 1"/>
              <p:cNvSpPr/>
              <p:nvPr/>
            </p:nvSpPr>
            <p:spPr>
              <a:xfrm>
                <a:off x="-11723" y="3472548"/>
                <a:ext cx="4572000" cy="1047531"/>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s-ES" sz="2000" i="1" smtClean="0">
                              <a:solidFill>
                                <a:schemeClr val="accent2">
                                  <a:lumMod val="50000"/>
                                </a:schemeClr>
                              </a:solidFill>
                              <a:latin typeface="Cambria Math"/>
                            </a:rPr>
                          </m:ctrlPr>
                        </m:sSubPr>
                        <m:e>
                          <m:r>
                            <a:rPr lang="es-ES" sz="2000" i="1">
                              <a:solidFill>
                                <a:schemeClr val="accent2">
                                  <a:lumMod val="50000"/>
                                </a:schemeClr>
                              </a:solidFill>
                              <a:latin typeface="Cambria Math"/>
                            </a:rPr>
                            <m:t>−</m:t>
                          </m:r>
                          <m:r>
                            <a:rPr lang="es-ES" sz="2000" i="1">
                              <a:solidFill>
                                <a:schemeClr val="accent2">
                                  <a:lumMod val="50000"/>
                                </a:schemeClr>
                              </a:solidFill>
                              <a:latin typeface="Cambria Math"/>
                            </a:rPr>
                            <m:t>𝑟</m:t>
                          </m:r>
                        </m:e>
                        <m:sub>
                          <m:r>
                            <a:rPr lang="es-ES" sz="2000" i="1">
                              <a:solidFill>
                                <a:schemeClr val="accent2">
                                  <a:lumMod val="50000"/>
                                </a:schemeClr>
                              </a:solidFill>
                              <a:latin typeface="Cambria Math"/>
                            </a:rPr>
                            <m:t>𝐴</m:t>
                          </m:r>
                        </m:sub>
                      </m:sSub>
                      <m:r>
                        <a:rPr lang="es-ES" sz="2000" i="1">
                          <a:solidFill>
                            <a:schemeClr val="accent2">
                              <a:lumMod val="50000"/>
                            </a:schemeClr>
                          </a:solidFill>
                          <a:latin typeface="Cambria Math"/>
                        </a:rPr>
                        <m:t>=</m:t>
                      </m:r>
                      <m:sSub>
                        <m:sSubPr>
                          <m:ctrlPr>
                            <a:rPr lang="es-ES" sz="2000" i="1">
                              <a:solidFill>
                                <a:schemeClr val="accent2">
                                  <a:lumMod val="50000"/>
                                </a:schemeClr>
                              </a:solidFill>
                              <a:latin typeface="Cambria Math"/>
                            </a:rPr>
                          </m:ctrlPr>
                        </m:sSubPr>
                        <m:e>
                          <m:r>
                            <a:rPr lang="es-ES" sz="2000" i="1">
                              <a:solidFill>
                                <a:schemeClr val="accent2">
                                  <a:lumMod val="50000"/>
                                </a:schemeClr>
                              </a:solidFill>
                              <a:latin typeface="Cambria Math"/>
                            </a:rPr>
                            <m:t>𝑘</m:t>
                          </m:r>
                        </m:e>
                        <m:sub>
                          <m:r>
                            <a:rPr lang="es-ES" sz="2000" i="1">
                              <a:solidFill>
                                <a:schemeClr val="accent2">
                                  <a:lumMod val="50000"/>
                                </a:schemeClr>
                              </a:solidFill>
                              <a:latin typeface="Cambria Math"/>
                            </a:rPr>
                            <m:t>𝐴𝑔</m:t>
                          </m:r>
                        </m:sub>
                      </m:sSub>
                      <m:r>
                        <a:rPr lang="es-ES" sz="2000" i="1">
                          <a:solidFill>
                            <a:schemeClr val="accent2">
                              <a:lumMod val="50000"/>
                            </a:schemeClr>
                          </a:solidFill>
                          <a:latin typeface="Cambria Math"/>
                        </a:rPr>
                        <m:t>∙</m:t>
                      </m:r>
                      <m:r>
                        <a:rPr lang="es-ES" sz="2000" i="1">
                          <a:solidFill>
                            <a:schemeClr val="accent2">
                              <a:lumMod val="50000"/>
                            </a:schemeClr>
                          </a:solidFill>
                          <a:latin typeface="Cambria Math"/>
                        </a:rPr>
                        <m:t>𝑎</m:t>
                      </m:r>
                      <m:r>
                        <a:rPr lang="es-ES" sz="2000" i="1">
                          <a:solidFill>
                            <a:schemeClr val="accent2">
                              <a:lumMod val="50000"/>
                            </a:schemeClr>
                          </a:solidFill>
                          <a:latin typeface="Cambria Math"/>
                        </a:rPr>
                        <m:t>∙</m:t>
                      </m:r>
                      <m:d>
                        <m:dPr>
                          <m:ctrlPr>
                            <a:rPr lang="es-ES" sz="2000" i="1">
                              <a:solidFill>
                                <a:schemeClr val="accent2">
                                  <a:lumMod val="50000"/>
                                </a:schemeClr>
                              </a:solidFill>
                              <a:latin typeface="Cambria Math"/>
                            </a:rPr>
                          </m:ctrlPr>
                        </m:dPr>
                        <m:e>
                          <m:sSub>
                            <m:sSubPr>
                              <m:ctrlPr>
                                <a:rPr lang="es-ES" sz="2000" i="1">
                                  <a:solidFill>
                                    <a:schemeClr val="accent2">
                                      <a:lumMod val="50000"/>
                                    </a:schemeClr>
                                  </a:solidFill>
                                  <a:latin typeface="Cambria Math"/>
                                </a:rPr>
                              </m:ctrlPr>
                            </m:sSubPr>
                            <m:e>
                              <m:r>
                                <a:rPr lang="es-ES" sz="2000" i="1">
                                  <a:solidFill>
                                    <a:schemeClr val="accent2">
                                      <a:lumMod val="50000"/>
                                    </a:schemeClr>
                                  </a:solidFill>
                                  <a:latin typeface="Cambria Math"/>
                                </a:rPr>
                                <m:t>𝑃</m:t>
                              </m:r>
                            </m:e>
                            <m:sub>
                              <m:r>
                                <a:rPr lang="es-ES" sz="2000" i="1">
                                  <a:solidFill>
                                    <a:schemeClr val="accent2">
                                      <a:lumMod val="50000"/>
                                    </a:schemeClr>
                                  </a:solidFill>
                                  <a:latin typeface="Cambria Math"/>
                                </a:rPr>
                                <m:t>𝐴</m:t>
                              </m:r>
                            </m:sub>
                          </m:sSub>
                          <m:r>
                            <a:rPr lang="es-ES" sz="2000" i="1">
                              <a:solidFill>
                                <a:schemeClr val="accent2">
                                  <a:lumMod val="50000"/>
                                </a:schemeClr>
                              </a:solidFill>
                              <a:latin typeface="Cambria Math"/>
                            </a:rPr>
                            <m:t>−</m:t>
                          </m:r>
                          <m:sSub>
                            <m:sSubPr>
                              <m:ctrlPr>
                                <a:rPr lang="es-ES" sz="2000" i="1">
                                  <a:solidFill>
                                    <a:schemeClr val="accent2">
                                      <a:lumMod val="50000"/>
                                    </a:schemeClr>
                                  </a:solidFill>
                                  <a:latin typeface="Cambria Math"/>
                                </a:rPr>
                              </m:ctrlPr>
                            </m:sSubPr>
                            <m:e>
                              <m:r>
                                <a:rPr lang="es-ES" sz="2000" i="1">
                                  <a:solidFill>
                                    <a:schemeClr val="accent2">
                                      <a:lumMod val="50000"/>
                                    </a:schemeClr>
                                  </a:solidFill>
                                  <a:latin typeface="Cambria Math"/>
                                </a:rPr>
                                <m:t>𝑃</m:t>
                              </m:r>
                            </m:e>
                            <m:sub>
                              <m:r>
                                <a:rPr lang="es-ES" sz="2000" i="1">
                                  <a:solidFill>
                                    <a:schemeClr val="accent2">
                                      <a:lumMod val="50000"/>
                                    </a:schemeClr>
                                  </a:solidFill>
                                  <a:latin typeface="Cambria Math"/>
                                </a:rPr>
                                <m:t>𝐴𝑖</m:t>
                              </m:r>
                            </m:sub>
                          </m:sSub>
                        </m:e>
                      </m:d>
                      <m:r>
                        <a:rPr lang="es-ES" sz="2000" i="1">
                          <a:solidFill>
                            <a:schemeClr val="accent2">
                              <a:lumMod val="50000"/>
                            </a:schemeClr>
                          </a:solidFill>
                          <a:latin typeface="Cambria Math"/>
                        </a:rPr>
                        <m:t>  →  </m:t>
                      </m:r>
                      <m:sSub>
                        <m:sSubPr>
                          <m:ctrlPr>
                            <a:rPr lang="es-ES" sz="2000" i="1">
                              <a:solidFill>
                                <a:schemeClr val="accent2">
                                  <a:lumMod val="50000"/>
                                </a:schemeClr>
                              </a:solidFill>
                              <a:latin typeface="Cambria Math"/>
                            </a:rPr>
                          </m:ctrlPr>
                        </m:sSubPr>
                        <m:e>
                          <m:r>
                            <a:rPr lang="es-ES" sz="2000" i="1">
                              <a:solidFill>
                                <a:schemeClr val="accent2">
                                  <a:lumMod val="50000"/>
                                </a:schemeClr>
                              </a:solidFill>
                              <a:latin typeface="Cambria Math"/>
                            </a:rPr>
                            <m:t>𝑃</m:t>
                          </m:r>
                        </m:e>
                        <m:sub>
                          <m:r>
                            <a:rPr lang="es-ES" sz="2000" i="1">
                              <a:solidFill>
                                <a:schemeClr val="accent2">
                                  <a:lumMod val="50000"/>
                                </a:schemeClr>
                              </a:solidFill>
                              <a:latin typeface="Cambria Math"/>
                            </a:rPr>
                            <m:t>𝐴𝑖</m:t>
                          </m:r>
                        </m:sub>
                      </m:sSub>
                      <m:r>
                        <a:rPr lang="es-ES" sz="2000" i="1">
                          <a:solidFill>
                            <a:schemeClr val="accent2">
                              <a:lumMod val="50000"/>
                            </a:schemeClr>
                          </a:solidFill>
                          <a:latin typeface="Cambria Math"/>
                        </a:rPr>
                        <m:t>=</m:t>
                      </m:r>
                      <m:sSub>
                        <m:sSubPr>
                          <m:ctrlPr>
                            <a:rPr lang="es-ES" sz="2000" i="1">
                              <a:solidFill>
                                <a:schemeClr val="accent2">
                                  <a:lumMod val="50000"/>
                                </a:schemeClr>
                              </a:solidFill>
                              <a:latin typeface="Cambria Math"/>
                            </a:rPr>
                          </m:ctrlPr>
                        </m:sSubPr>
                        <m:e>
                          <m:r>
                            <a:rPr lang="es-ES" sz="2000" i="1">
                              <a:solidFill>
                                <a:schemeClr val="accent2">
                                  <a:lumMod val="50000"/>
                                </a:schemeClr>
                              </a:solidFill>
                              <a:latin typeface="Cambria Math"/>
                            </a:rPr>
                            <m:t>𝑃</m:t>
                          </m:r>
                        </m:e>
                        <m:sub>
                          <m:r>
                            <a:rPr lang="es-ES" sz="2000" i="1">
                              <a:solidFill>
                                <a:schemeClr val="accent2">
                                  <a:lumMod val="50000"/>
                                </a:schemeClr>
                              </a:solidFill>
                              <a:latin typeface="Cambria Math"/>
                            </a:rPr>
                            <m:t>𝐴</m:t>
                          </m:r>
                        </m:sub>
                      </m:sSub>
                      <m:r>
                        <a:rPr lang="es-ES" sz="2000" i="1">
                          <a:solidFill>
                            <a:schemeClr val="accent2">
                              <a:lumMod val="50000"/>
                            </a:schemeClr>
                          </a:solidFill>
                          <a:latin typeface="Cambria Math"/>
                        </a:rPr>
                        <m:t>+</m:t>
                      </m:r>
                      <m:f>
                        <m:fPr>
                          <m:ctrlPr>
                            <a:rPr lang="es-ES" sz="2000" i="1">
                              <a:solidFill>
                                <a:schemeClr val="accent2">
                                  <a:lumMod val="50000"/>
                                </a:schemeClr>
                              </a:solidFill>
                              <a:latin typeface="Cambria Math"/>
                            </a:rPr>
                          </m:ctrlPr>
                        </m:fPr>
                        <m:num>
                          <m:sSub>
                            <m:sSubPr>
                              <m:ctrlPr>
                                <a:rPr lang="es-ES" sz="2000" i="1">
                                  <a:solidFill>
                                    <a:schemeClr val="accent2">
                                      <a:lumMod val="50000"/>
                                    </a:schemeClr>
                                  </a:solidFill>
                                  <a:latin typeface="Cambria Math"/>
                                </a:rPr>
                              </m:ctrlPr>
                            </m:sSubPr>
                            <m:e>
                              <m:r>
                                <a:rPr lang="es-ES" sz="2000" i="1">
                                  <a:solidFill>
                                    <a:schemeClr val="accent2">
                                      <a:lumMod val="50000"/>
                                    </a:schemeClr>
                                  </a:solidFill>
                                  <a:latin typeface="Cambria Math"/>
                                </a:rPr>
                                <m:t>𝑟</m:t>
                              </m:r>
                            </m:e>
                            <m:sub>
                              <m:r>
                                <a:rPr lang="es-ES" sz="2000" i="1">
                                  <a:solidFill>
                                    <a:schemeClr val="accent2">
                                      <a:lumMod val="50000"/>
                                    </a:schemeClr>
                                  </a:solidFill>
                                  <a:latin typeface="Cambria Math"/>
                                </a:rPr>
                                <m:t>𝐴</m:t>
                              </m:r>
                            </m:sub>
                          </m:sSub>
                        </m:num>
                        <m:den>
                          <m:sSub>
                            <m:sSubPr>
                              <m:ctrlPr>
                                <a:rPr lang="es-ES" sz="2000" i="1">
                                  <a:solidFill>
                                    <a:schemeClr val="accent2">
                                      <a:lumMod val="50000"/>
                                    </a:schemeClr>
                                  </a:solidFill>
                                  <a:latin typeface="Cambria Math"/>
                                </a:rPr>
                              </m:ctrlPr>
                            </m:sSubPr>
                            <m:e>
                              <m:r>
                                <a:rPr lang="es-ES" sz="2000" i="1">
                                  <a:solidFill>
                                    <a:schemeClr val="accent2">
                                      <a:lumMod val="50000"/>
                                    </a:schemeClr>
                                  </a:solidFill>
                                  <a:latin typeface="Cambria Math"/>
                                </a:rPr>
                                <m:t>𝑘</m:t>
                              </m:r>
                            </m:e>
                            <m:sub>
                              <m:r>
                                <a:rPr lang="es-ES" sz="2000" i="1">
                                  <a:solidFill>
                                    <a:schemeClr val="accent2">
                                      <a:lumMod val="50000"/>
                                    </a:schemeClr>
                                  </a:solidFill>
                                  <a:latin typeface="Cambria Math"/>
                                </a:rPr>
                                <m:t>𝐴𝑔</m:t>
                              </m:r>
                            </m:sub>
                          </m:sSub>
                          <m:r>
                            <a:rPr lang="es-ES" sz="2000" i="1">
                              <a:solidFill>
                                <a:schemeClr val="accent2">
                                  <a:lumMod val="50000"/>
                                </a:schemeClr>
                              </a:solidFill>
                              <a:latin typeface="Cambria Math"/>
                            </a:rPr>
                            <m:t>∙</m:t>
                          </m:r>
                          <m:r>
                            <a:rPr lang="es-ES" sz="2000" i="1">
                              <a:solidFill>
                                <a:schemeClr val="accent2">
                                  <a:lumMod val="50000"/>
                                </a:schemeClr>
                              </a:solidFill>
                              <a:latin typeface="Cambria Math"/>
                            </a:rPr>
                            <m:t>𝑎</m:t>
                          </m:r>
                        </m:den>
                      </m:f>
                    </m:oMath>
                  </m:oMathPara>
                </a14:m>
                <a:endParaRPr lang="es-ES" sz="2000" dirty="0"/>
              </a:p>
            </p:txBody>
          </p:sp>
        </mc:Choice>
        <mc:Fallback xmlns="">
          <p:sp>
            <p:nvSpPr>
              <p:cNvPr id="2" name="Rectangle 1"/>
              <p:cNvSpPr>
                <a:spLocks noRot="1" noChangeAspect="1" noMove="1" noResize="1" noEditPoints="1" noAdjustHandles="1" noChangeArrowheads="1" noChangeShapeType="1" noTextEdit="1"/>
              </p:cNvSpPr>
              <p:nvPr/>
            </p:nvSpPr>
            <p:spPr>
              <a:xfrm>
                <a:off x="-11723" y="3472548"/>
                <a:ext cx="4572000" cy="1047531"/>
              </a:xfrm>
              <a:prstGeom prst="rect">
                <a:avLst/>
              </a:prstGeom>
              <a:blipFill rotWithShape="1">
                <a:blip r:embed="rId3"/>
                <a:stretch>
                  <a:fillRect/>
                </a:stretch>
              </a:blipFill>
            </p:spPr>
            <p:txBody>
              <a:bodyPr/>
              <a:lstStyle/>
              <a:p>
                <a:r>
                  <a:rPr lang="es-ES">
                    <a:noFill/>
                  </a:rPr>
                  <a:t> </a:t>
                </a:r>
              </a:p>
            </p:txBody>
          </p:sp>
        </mc:Fallback>
      </mc:AlternateContent>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4461" t="39904" r="52292" b="20193"/>
          <a:stretch/>
        </p:blipFill>
        <p:spPr bwMode="auto">
          <a:xfrm>
            <a:off x="3756587" y="2804951"/>
            <a:ext cx="5083391" cy="3430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99353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43346" y="773402"/>
            <a:ext cx="8229600" cy="1143000"/>
          </a:xfrm>
        </p:spPr>
        <p:txBody>
          <a:bodyPr/>
          <a:lstStyle/>
          <a:p>
            <a:r>
              <a:rPr lang="es-ES" dirty="0" smtClean="0"/>
              <a:t>RDTA</a:t>
            </a:r>
            <a:endParaRPr lang="es-ES" dirty="0"/>
          </a:p>
        </p:txBody>
      </p:sp>
      <p:sp>
        <p:nvSpPr>
          <p:cNvPr id="5" name="Rectangle 4"/>
          <p:cNvSpPr/>
          <p:nvPr/>
        </p:nvSpPr>
        <p:spPr>
          <a:xfrm>
            <a:off x="2736368" y="152400"/>
            <a:ext cx="3498073" cy="369332"/>
          </a:xfrm>
          <a:prstGeom prst="rect">
            <a:avLst/>
          </a:prstGeom>
        </p:spPr>
        <p:txBody>
          <a:bodyPr wrap="none">
            <a:spAutoFit/>
          </a:bodyPr>
          <a:lstStyle/>
          <a:p>
            <a:pPr lvl="1"/>
            <a:r>
              <a:rPr lang="es-ES" dirty="0">
                <a:solidFill>
                  <a:srgbClr val="FFFFAB"/>
                </a:solidFill>
              </a:rPr>
              <a:t>4.3 Ecuaciones del pulmón</a:t>
            </a:r>
          </a:p>
        </p:txBody>
      </p:sp>
      <p:pic>
        <p:nvPicPr>
          <p:cNvPr id="3074"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909" t="26334" r="58519" b="62313"/>
          <a:stretch/>
        </p:blipFill>
        <p:spPr bwMode="auto">
          <a:xfrm>
            <a:off x="555906" y="2133600"/>
            <a:ext cx="7858996" cy="133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85800" y="4114800"/>
            <a:ext cx="1905000" cy="923330"/>
          </a:xfrm>
          <a:prstGeom prst="rect">
            <a:avLst/>
          </a:prstGeom>
          <a:noFill/>
        </p:spPr>
        <p:txBody>
          <a:bodyPr wrap="square" rtlCol="0">
            <a:spAutoFit/>
          </a:bodyPr>
          <a:lstStyle/>
          <a:p>
            <a:r>
              <a:rPr lang="es-ES" dirty="0" smtClean="0">
                <a:solidFill>
                  <a:schemeClr val="accent2">
                    <a:lumMod val="50000"/>
                  </a:schemeClr>
                </a:solidFill>
              </a:rPr>
              <a:t>Se encaja la cinética y el diseño</a:t>
            </a:r>
            <a:endParaRPr lang="es-ES" dirty="0">
              <a:solidFill>
                <a:schemeClr val="accent2">
                  <a:lumMod val="50000"/>
                </a:schemeClr>
              </a:solidFill>
            </a:endParaRPr>
          </a:p>
        </p:txBody>
      </p:sp>
      <p:pic>
        <p:nvPicPr>
          <p:cNvPr id="307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0266" t="44952" r="66488" b="45914"/>
          <a:stretch/>
        </p:blipFill>
        <p:spPr bwMode="auto">
          <a:xfrm>
            <a:off x="2567354" y="3916342"/>
            <a:ext cx="5975832" cy="1320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81940" y="5410200"/>
            <a:ext cx="2490459" cy="646331"/>
          </a:xfrm>
          <a:prstGeom prst="rect">
            <a:avLst/>
          </a:prstGeom>
          <a:noFill/>
        </p:spPr>
        <p:txBody>
          <a:bodyPr wrap="square" rtlCol="0">
            <a:spAutoFit/>
          </a:bodyPr>
          <a:lstStyle/>
          <a:p>
            <a:r>
              <a:rPr lang="es-ES" dirty="0" smtClean="0">
                <a:solidFill>
                  <a:schemeClr val="accent2">
                    <a:lumMod val="50000"/>
                  </a:schemeClr>
                </a:solidFill>
              </a:rPr>
              <a:t>Simulación para conversión completa</a:t>
            </a:r>
            <a:endParaRPr lang="es-ES" dirty="0">
              <a:solidFill>
                <a:schemeClr val="accent2">
                  <a:lumMod val="50000"/>
                </a:schemeClr>
              </a:solidFill>
            </a:endParaRPr>
          </a:p>
        </p:txBody>
      </p:sp>
    </p:spTree>
    <p:extLst>
      <p:ext uri="{BB962C8B-B14F-4D97-AF65-F5344CB8AC3E}">
        <p14:creationId xmlns:p14="http://schemas.microsoft.com/office/powerpoint/2010/main" val="5198044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05200" y="152400"/>
            <a:ext cx="2027286" cy="369332"/>
          </a:xfrm>
          <a:prstGeom prst="rect">
            <a:avLst/>
          </a:prstGeom>
        </p:spPr>
        <p:txBody>
          <a:bodyPr wrap="none">
            <a:spAutoFit/>
          </a:bodyPr>
          <a:lstStyle/>
          <a:p>
            <a:pPr lvl="1"/>
            <a:r>
              <a:rPr lang="es-ES" dirty="0" smtClean="0">
                <a:solidFill>
                  <a:srgbClr val="FFFFAB"/>
                </a:solidFill>
              </a:rPr>
              <a:t>5. Resultados</a:t>
            </a:r>
            <a:endParaRPr lang="es-ES" dirty="0">
              <a:solidFill>
                <a:srgbClr val="FFFFAB"/>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670538"/>
            <a:ext cx="5939600" cy="3621708"/>
          </a:xfrm>
          <a:prstGeom prst="rect">
            <a:avLst/>
          </a:prstGeom>
        </p:spPr>
      </p:pic>
    </p:spTree>
    <p:extLst>
      <p:ext uri="{BB962C8B-B14F-4D97-AF65-F5344CB8AC3E}">
        <p14:creationId xmlns:p14="http://schemas.microsoft.com/office/powerpoint/2010/main" val="40291734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4525963"/>
          </a:xfrm>
        </p:spPr>
        <p:txBody>
          <a:bodyPr/>
          <a:lstStyle/>
          <a:p>
            <a:pPr marL="0" indent="0">
              <a:buNone/>
            </a:pPr>
            <a:r>
              <a:rPr lang="es-ES" dirty="0" smtClean="0"/>
              <a:t>Velocidad de reacción</a:t>
            </a:r>
            <a:endParaRPr lang="es-ES" dirty="0"/>
          </a:p>
        </p:txBody>
      </p:sp>
      <p:sp>
        <p:nvSpPr>
          <p:cNvPr id="5" name="Rectangle 4"/>
          <p:cNvSpPr/>
          <p:nvPr/>
        </p:nvSpPr>
        <p:spPr>
          <a:xfrm>
            <a:off x="3581400" y="152400"/>
            <a:ext cx="2710870" cy="369332"/>
          </a:xfrm>
          <a:prstGeom prst="rect">
            <a:avLst/>
          </a:prstGeom>
        </p:spPr>
        <p:txBody>
          <a:bodyPr wrap="none">
            <a:spAutoFit/>
          </a:bodyPr>
          <a:lstStyle/>
          <a:p>
            <a:pPr lvl="1"/>
            <a:r>
              <a:rPr lang="es-ES" dirty="0" smtClean="0">
                <a:solidFill>
                  <a:srgbClr val="FFFFAB"/>
                </a:solidFill>
              </a:rPr>
              <a:t>5.1 Proyecto </a:t>
            </a:r>
            <a:r>
              <a:rPr lang="es-ES" dirty="0">
                <a:solidFill>
                  <a:srgbClr val="FFFFAB"/>
                </a:solidFill>
              </a:rPr>
              <a:t>común</a:t>
            </a:r>
          </a:p>
        </p:txBody>
      </p:sp>
      <mc:AlternateContent xmlns:mc="http://schemas.openxmlformats.org/markup-compatibility/2006" xmlns:a14="http://schemas.microsoft.com/office/drawing/2010/main">
        <mc:Choice Requires="a14">
          <p:sp>
            <p:nvSpPr>
              <p:cNvPr id="4" name="Rectangle 3"/>
              <p:cNvSpPr/>
              <p:nvPr/>
            </p:nvSpPr>
            <p:spPr>
              <a:xfrm>
                <a:off x="1307059" y="2286000"/>
                <a:ext cx="2274341" cy="394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i="1" smtClean="0">
                              <a:solidFill>
                                <a:schemeClr val="accent2">
                                  <a:lumMod val="50000"/>
                                </a:schemeClr>
                              </a:solidFill>
                              <a:latin typeface="Cambria Math"/>
                            </a:rPr>
                          </m:ctrlPr>
                        </m:sSubPr>
                        <m:e>
                          <m:r>
                            <a:rPr lang="es-ES" i="1">
                              <a:solidFill>
                                <a:schemeClr val="accent2">
                                  <a:lumMod val="50000"/>
                                </a:schemeClr>
                              </a:solidFill>
                              <a:latin typeface="Cambria Math"/>
                            </a:rPr>
                            <m:t>𝑁</m:t>
                          </m:r>
                        </m:e>
                        <m:sub>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𝑂</m:t>
                              </m:r>
                            </m:e>
                            <m:sub>
                              <m:r>
                                <a:rPr lang="es-ES" i="1">
                                  <a:solidFill>
                                    <a:schemeClr val="accent2">
                                      <a:lumMod val="50000"/>
                                    </a:schemeClr>
                                  </a:solidFill>
                                  <a:latin typeface="Cambria Math"/>
                                </a:rPr>
                                <m:t>2</m:t>
                              </m:r>
                            </m:sub>
                          </m:sSub>
                          <m:r>
                            <a:rPr lang="es-ES" i="1">
                              <a:solidFill>
                                <a:schemeClr val="accent2">
                                  <a:lumMod val="50000"/>
                                </a:schemeClr>
                              </a:solidFill>
                              <a:latin typeface="Cambria Math"/>
                            </a:rPr>
                            <m:t>,</m:t>
                          </m:r>
                          <m:r>
                            <a:rPr lang="es-ES" i="1">
                              <a:solidFill>
                                <a:schemeClr val="accent2">
                                  <a:lumMod val="50000"/>
                                </a:schemeClr>
                              </a:solidFill>
                              <a:latin typeface="Cambria Math"/>
                            </a:rPr>
                            <m:t>𝑜</m:t>
                          </m:r>
                        </m:sub>
                      </m:sSub>
                      <m:r>
                        <a:rPr lang="es-ES" i="1">
                          <a:solidFill>
                            <a:schemeClr val="accent2">
                              <a:lumMod val="50000"/>
                            </a:schemeClr>
                          </a:solidFill>
                          <a:latin typeface="Cambria Math"/>
                        </a:rPr>
                        <m:t>=</m:t>
                      </m:r>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𝐶</m:t>
                          </m:r>
                        </m:e>
                        <m:sub>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𝑂</m:t>
                              </m:r>
                            </m:e>
                            <m:sub>
                              <m:r>
                                <a:rPr lang="es-ES" i="1">
                                  <a:solidFill>
                                    <a:schemeClr val="accent2">
                                      <a:lumMod val="50000"/>
                                    </a:schemeClr>
                                  </a:solidFill>
                                  <a:latin typeface="Cambria Math"/>
                                </a:rPr>
                                <m:t>2</m:t>
                              </m:r>
                            </m:sub>
                          </m:sSub>
                        </m:sub>
                      </m:sSub>
                      <m:r>
                        <a:rPr lang="es-ES" i="1">
                          <a:solidFill>
                            <a:schemeClr val="accent2">
                              <a:lumMod val="50000"/>
                            </a:schemeClr>
                          </a:solidFill>
                          <a:latin typeface="Cambria Math"/>
                        </a:rPr>
                        <m:t>∙</m:t>
                      </m:r>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𝑉</m:t>
                          </m:r>
                        </m:e>
                        <m:sub>
                          <m:r>
                            <a:rPr lang="es-ES" i="1">
                              <a:solidFill>
                                <a:schemeClr val="accent2">
                                  <a:lumMod val="50000"/>
                                </a:schemeClr>
                              </a:solidFill>
                              <a:latin typeface="Cambria Math"/>
                            </a:rPr>
                            <m:t>𝑝𝑢𝑙𝑚</m:t>
                          </m:r>
                          <m:r>
                            <a:rPr lang="es-ES" i="1">
                              <a:solidFill>
                                <a:schemeClr val="accent2">
                                  <a:lumMod val="50000"/>
                                </a:schemeClr>
                              </a:solidFill>
                              <a:latin typeface="Cambria Math"/>
                            </a:rPr>
                            <m:t>ó</m:t>
                          </m:r>
                          <m:r>
                            <a:rPr lang="es-ES" i="1">
                              <a:solidFill>
                                <a:schemeClr val="accent2">
                                  <a:lumMod val="50000"/>
                                </a:schemeClr>
                              </a:solidFill>
                              <a:latin typeface="Cambria Math"/>
                            </a:rPr>
                            <m:t>𝑛</m:t>
                          </m:r>
                        </m:sub>
                      </m:sSub>
                    </m:oMath>
                  </m:oMathPara>
                </a14:m>
                <a:endParaRPr lang="es-ES" dirty="0"/>
              </a:p>
            </p:txBody>
          </p:sp>
        </mc:Choice>
        <mc:Fallback xmlns="">
          <p:sp>
            <p:nvSpPr>
              <p:cNvPr id="4" name="Rectangle 3"/>
              <p:cNvSpPr>
                <a:spLocks noRot="1" noChangeAspect="1" noMove="1" noResize="1" noEditPoints="1" noAdjustHandles="1" noChangeArrowheads="1" noChangeShapeType="1" noTextEdit="1"/>
              </p:cNvSpPr>
              <p:nvPr/>
            </p:nvSpPr>
            <p:spPr>
              <a:xfrm>
                <a:off x="1307059" y="2286000"/>
                <a:ext cx="2274341" cy="394147"/>
              </a:xfrm>
              <a:prstGeom prst="rect">
                <a:avLst/>
              </a:prstGeom>
              <a:blipFill rotWithShape="1">
                <a:blip r:embed="rId3"/>
                <a:stretch>
                  <a:fillRect t="-7692" r="-2941" b="-16923"/>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307059" y="3733800"/>
                <a:ext cx="2267352" cy="900631"/>
              </a:xfrm>
              <a:prstGeom prst="rect">
                <a:avLst/>
              </a:prstGeom>
            </p:spPr>
            <p:txBody>
              <a:bodyPr wrap="none">
                <a:spAutoFit/>
              </a:bodyPr>
              <a:lstStyle/>
              <a:p>
                <a:r>
                  <a:rPr lang="es-ES" dirty="0" smtClean="0">
                    <a:solidFill>
                      <a:schemeClr val="accent2">
                        <a:lumMod val="50000"/>
                      </a:schemeClr>
                    </a:solidFill>
                  </a:rPr>
                  <a:t>Reposo –&gt;</a:t>
                </a:r>
                <a14:m>
                  <m:oMath xmlns:m="http://schemas.openxmlformats.org/officeDocument/2006/math">
                    <m:r>
                      <a:rPr lang="es-ES" b="0" i="0" smtClean="0">
                        <a:solidFill>
                          <a:schemeClr val="accent2">
                            <a:lumMod val="50000"/>
                          </a:schemeClr>
                        </a:solidFill>
                        <a:latin typeface="Cambria Math"/>
                      </a:rPr>
                      <m:t> </m:t>
                    </m:r>
                    <m:r>
                      <a:rPr lang="es-ES" i="1">
                        <a:solidFill>
                          <a:schemeClr val="accent2">
                            <a:lumMod val="50000"/>
                          </a:schemeClr>
                        </a:solidFill>
                        <a:latin typeface="Cambria Math"/>
                      </a:rPr>
                      <m:t>100 </m:t>
                    </m:r>
                    <m:f>
                      <m:fPr>
                        <m:ctrlPr>
                          <a:rPr lang="es-ES" i="1">
                            <a:solidFill>
                              <a:schemeClr val="accent2">
                                <a:lumMod val="50000"/>
                              </a:schemeClr>
                            </a:solidFill>
                            <a:latin typeface="Cambria Math"/>
                          </a:rPr>
                        </m:ctrlPr>
                      </m:fPr>
                      <m:num>
                        <m:r>
                          <a:rPr lang="es-ES" i="1">
                            <a:solidFill>
                              <a:schemeClr val="accent2">
                                <a:lumMod val="50000"/>
                              </a:schemeClr>
                            </a:solidFill>
                            <a:latin typeface="Cambria Math"/>
                          </a:rPr>
                          <m:t>𝑘𝑐𝑎𝑙</m:t>
                        </m:r>
                      </m:num>
                      <m:den>
                        <m:r>
                          <a:rPr lang="es-ES" i="1">
                            <a:solidFill>
                              <a:schemeClr val="accent2">
                                <a:lumMod val="50000"/>
                              </a:schemeClr>
                            </a:solidFill>
                            <a:latin typeface="Cambria Math"/>
                          </a:rPr>
                          <m:t>h</m:t>
                        </m:r>
                      </m:den>
                    </m:f>
                  </m:oMath>
                </a14:m>
                <a:endParaRPr lang="es-ES" dirty="0" smtClean="0">
                  <a:solidFill>
                    <a:schemeClr val="accent2">
                      <a:lumMod val="50000"/>
                    </a:schemeClr>
                  </a:solidFill>
                </a:endParaRPr>
              </a:p>
              <a:p>
                <a:r>
                  <a:rPr lang="es-ES" dirty="0" smtClean="0">
                    <a:solidFill>
                      <a:schemeClr val="accent2">
                        <a:lumMod val="50000"/>
                      </a:schemeClr>
                    </a:solidFill>
                  </a:rPr>
                  <a:t>Ejercicio -&gt; </a:t>
                </a:r>
                <a14:m>
                  <m:oMath xmlns:m="http://schemas.openxmlformats.org/officeDocument/2006/math">
                    <m:r>
                      <a:rPr lang="es-ES" i="1">
                        <a:solidFill>
                          <a:schemeClr val="accent2">
                            <a:lumMod val="50000"/>
                          </a:schemeClr>
                        </a:solidFill>
                        <a:latin typeface="Cambria Math"/>
                      </a:rPr>
                      <m:t>700 </m:t>
                    </m:r>
                    <m:f>
                      <m:fPr>
                        <m:ctrlPr>
                          <a:rPr lang="es-ES" i="1">
                            <a:solidFill>
                              <a:schemeClr val="accent2">
                                <a:lumMod val="50000"/>
                              </a:schemeClr>
                            </a:solidFill>
                            <a:latin typeface="Cambria Math"/>
                          </a:rPr>
                        </m:ctrlPr>
                      </m:fPr>
                      <m:num>
                        <m:r>
                          <a:rPr lang="es-ES" i="1">
                            <a:solidFill>
                              <a:schemeClr val="accent2">
                                <a:lumMod val="50000"/>
                              </a:schemeClr>
                            </a:solidFill>
                            <a:latin typeface="Cambria Math"/>
                          </a:rPr>
                          <m:t>𝑘𝑐𝑎𝑙</m:t>
                        </m:r>
                      </m:num>
                      <m:den>
                        <m:r>
                          <a:rPr lang="es-ES" i="1">
                            <a:solidFill>
                              <a:schemeClr val="accent2">
                                <a:lumMod val="50000"/>
                              </a:schemeClr>
                            </a:solidFill>
                            <a:latin typeface="Cambria Math"/>
                          </a:rPr>
                          <m:t>h</m:t>
                        </m:r>
                      </m:den>
                    </m:f>
                  </m:oMath>
                </a14:m>
                <a:endParaRPr lang="es-ES" dirty="0"/>
              </a:p>
            </p:txBody>
          </p:sp>
        </mc:Choice>
        <mc:Fallback xmlns="">
          <p:sp>
            <p:nvSpPr>
              <p:cNvPr id="6" name="Rectangle 5"/>
              <p:cNvSpPr>
                <a:spLocks noRot="1" noChangeAspect="1" noMove="1" noResize="1" noEditPoints="1" noAdjustHandles="1" noChangeArrowheads="1" noChangeShapeType="1" noTextEdit="1"/>
              </p:cNvSpPr>
              <p:nvPr/>
            </p:nvSpPr>
            <p:spPr>
              <a:xfrm>
                <a:off x="1307059" y="3733800"/>
                <a:ext cx="2267352" cy="900631"/>
              </a:xfrm>
              <a:prstGeom prst="rect">
                <a:avLst/>
              </a:prstGeom>
              <a:blipFill rotWithShape="1">
                <a:blip r:embed="rId4"/>
                <a:stretch>
                  <a:fillRect l="-2151" r="-4301" b="-272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838200" y="5029200"/>
                <a:ext cx="4572000" cy="646331"/>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s-ES" i="1" smtClean="0">
                          <a:solidFill>
                            <a:schemeClr val="accent2">
                              <a:lumMod val="50000"/>
                            </a:schemeClr>
                          </a:solidFill>
                          <a:latin typeface="Cambria Math"/>
                        </a:rPr>
                        <m:t>𝐺𝑙𝑢𝑐𝑜𝑠𝑎</m:t>
                      </m:r>
                      <m:r>
                        <a:rPr lang="es-ES" i="1" smtClean="0">
                          <a:solidFill>
                            <a:schemeClr val="accent2">
                              <a:lumMod val="50000"/>
                            </a:schemeClr>
                          </a:solidFill>
                          <a:latin typeface="Cambria Math"/>
                        </a:rPr>
                        <m:t>+</m:t>
                      </m:r>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6 </m:t>
                          </m:r>
                          <m:r>
                            <a:rPr lang="es-ES" i="1">
                              <a:solidFill>
                                <a:schemeClr val="accent2">
                                  <a:lumMod val="50000"/>
                                </a:schemeClr>
                              </a:solidFill>
                              <a:latin typeface="Cambria Math"/>
                            </a:rPr>
                            <m:t>𝑂</m:t>
                          </m:r>
                        </m:e>
                        <m:sub>
                          <m:r>
                            <a:rPr lang="es-ES" i="1">
                              <a:solidFill>
                                <a:schemeClr val="accent2">
                                  <a:lumMod val="50000"/>
                                </a:schemeClr>
                              </a:solidFill>
                              <a:latin typeface="Cambria Math"/>
                            </a:rPr>
                            <m:t>2</m:t>
                          </m:r>
                        </m:sub>
                      </m:sSub>
                      <m:r>
                        <a:rPr lang="es-ES" i="1">
                          <a:solidFill>
                            <a:schemeClr val="accent2">
                              <a:lumMod val="50000"/>
                            </a:schemeClr>
                          </a:solidFill>
                          <a:latin typeface="Cambria Math"/>
                        </a:rPr>
                        <m:t>→6 </m:t>
                      </m:r>
                      <m:r>
                        <a:rPr lang="es-ES" i="1">
                          <a:solidFill>
                            <a:schemeClr val="accent2">
                              <a:lumMod val="50000"/>
                            </a:schemeClr>
                          </a:solidFill>
                          <a:latin typeface="Cambria Math"/>
                        </a:rPr>
                        <m:t>𝐶</m:t>
                      </m:r>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𝑂</m:t>
                          </m:r>
                        </m:e>
                        <m:sub>
                          <m:r>
                            <a:rPr lang="es-ES" i="1">
                              <a:solidFill>
                                <a:schemeClr val="accent2">
                                  <a:lumMod val="50000"/>
                                </a:schemeClr>
                              </a:solidFill>
                              <a:latin typeface="Cambria Math"/>
                            </a:rPr>
                            <m:t>2</m:t>
                          </m:r>
                        </m:sub>
                      </m:sSub>
                      <m:r>
                        <a:rPr lang="es-ES" i="1">
                          <a:solidFill>
                            <a:schemeClr val="accent2">
                              <a:lumMod val="50000"/>
                            </a:schemeClr>
                          </a:solidFill>
                          <a:latin typeface="Cambria Math"/>
                        </a:rPr>
                        <m:t>+6 </m:t>
                      </m:r>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𝐻</m:t>
                          </m:r>
                        </m:e>
                        <m:sub>
                          <m:r>
                            <a:rPr lang="es-ES" i="1">
                              <a:solidFill>
                                <a:schemeClr val="accent2">
                                  <a:lumMod val="50000"/>
                                </a:schemeClr>
                              </a:solidFill>
                              <a:latin typeface="Cambria Math"/>
                            </a:rPr>
                            <m:t>2</m:t>
                          </m:r>
                        </m:sub>
                      </m:sSub>
                      <m:r>
                        <a:rPr lang="es-ES" i="1">
                          <a:solidFill>
                            <a:schemeClr val="accent2">
                              <a:lumMod val="50000"/>
                            </a:schemeClr>
                          </a:solidFill>
                          <a:latin typeface="Cambria Math"/>
                        </a:rPr>
                        <m:t>𝑂</m:t>
                      </m:r>
                      <m:r>
                        <a:rPr lang="es-ES" i="1">
                          <a:solidFill>
                            <a:schemeClr val="accent2">
                              <a:lumMod val="50000"/>
                            </a:schemeClr>
                          </a:solidFill>
                          <a:latin typeface="Cambria Math"/>
                        </a:rPr>
                        <m:t>;    </m:t>
                      </m:r>
                    </m:oMath>
                  </m:oMathPara>
                </a14:m>
                <a:endParaRPr lang="es-ES" i="1" dirty="0" smtClean="0">
                  <a:solidFill>
                    <a:schemeClr val="accent2">
                      <a:lumMod val="50000"/>
                    </a:schemeClr>
                  </a:solidFill>
                </a:endParaRPr>
              </a:p>
              <a:p>
                <a:pPr/>
                <a14:m>
                  <m:oMathPara xmlns:m="http://schemas.openxmlformats.org/officeDocument/2006/math">
                    <m:oMathParaPr>
                      <m:jc m:val="centerGroup"/>
                    </m:oMathParaPr>
                    <m:oMath xmlns:m="http://schemas.openxmlformats.org/officeDocument/2006/math">
                      <m:r>
                        <a:rPr lang="es-ES" i="1">
                          <a:solidFill>
                            <a:schemeClr val="accent2">
                              <a:lumMod val="50000"/>
                            </a:schemeClr>
                          </a:solidFill>
                          <a:latin typeface="Cambria Math"/>
                        </a:rPr>
                        <m:t> ∆</m:t>
                      </m:r>
                      <m:r>
                        <a:rPr lang="es-ES" i="1">
                          <a:solidFill>
                            <a:schemeClr val="accent2">
                              <a:lumMod val="50000"/>
                            </a:schemeClr>
                          </a:solidFill>
                          <a:latin typeface="Cambria Math"/>
                        </a:rPr>
                        <m:t>𝐻</m:t>
                      </m:r>
                      <m:r>
                        <a:rPr lang="es-ES" i="1">
                          <a:solidFill>
                            <a:schemeClr val="accent2">
                              <a:lumMod val="50000"/>
                            </a:schemeClr>
                          </a:solidFill>
                          <a:latin typeface="Cambria Math"/>
                        </a:rPr>
                        <m:t>=213 </m:t>
                      </m:r>
                      <m:r>
                        <a:rPr lang="es-ES" i="1">
                          <a:solidFill>
                            <a:schemeClr val="accent2">
                              <a:lumMod val="50000"/>
                            </a:schemeClr>
                          </a:solidFill>
                          <a:latin typeface="Cambria Math"/>
                        </a:rPr>
                        <m:t>𝑘𝑐𝑎𝑙</m:t>
                      </m:r>
                      <m:r>
                        <a:rPr lang="es-ES" i="1">
                          <a:solidFill>
                            <a:schemeClr val="accent2">
                              <a:lumMod val="50000"/>
                            </a:schemeClr>
                          </a:solidFill>
                          <a:latin typeface="Cambria Math"/>
                        </a:rPr>
                        <m:t>/</m:t>
                      </m:r>
                      <m:r>
                        <a:rPr lang="es-ES" i="1">
                          <a:solidFill>
                            <a:schemeClr val="accent2">
                              <a:lumMod val="50000"/>
                            </a:schemeClr>
                          </a:solidFill>
                          <a:latin typeface="Cambria Math"/>
                        </a:rPr>
                        <m:t>𝑚𝑜𝑙</m:t>
                      </m:r>
                    </m:oMath>
                  </m:oMathPara>
                </a14:m>
                <a:endParaRPr lang="es-ES" dirty="0">
                  <a:solidFill>
                    <a:schemeClr val="accent2">
                      <a:lumMod val="50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838200" y="5029200"/>
                <a:ext cx="4572000" cy="646331"/>
              </a:xfrm>
              <a:prstGeom prst="rect">
                <a:avLst/>
              </a:prstGeom>
              <a:blipFill rotWithShape="1">
                <a:blip r:embed="rId5"/>
                <a:stretch>
                  <a:fillRect t="-4717" b="-14151"/>
                </a:stretch>
              </a:blipFill>
            </p:spPr>
            <p:txBody>
              <a:bodyPr/>
              <a:lstStyle/>
              <a:p>
                <a:r>
                  <a:rPr lang="es-ES">
                    <a:noFill/>
                  </a:rPr>
                  <a:t> </a:t>
                </a:r>
              </a:p>
            </p:txBody>
          </p:sp>
        </mc:Fallback>
      </mc:AlternateContent>
      <p:pic>
        <p:nvPicPr>
          <p:cNvPr id="4098"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4731" t="71154" r="62056" b="14423"/>
          <a:stretch/>
        </p:blipFill>
        <p:spPr bwMode="auto">
          <a:xfrm>
            <a:off x="4343400" y="2152608"/>
            <a:ext cx="4321373" cy="1055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Arrow Connector 13"/>
          <p:cNvCxnSpPr/>
          <p:nvPr/>
        </p:nvCxnSpPr>
        <p:spPr>
          <a:xfrm>
            <a:off x="6292270" y="3207685"/>
            <a:ext cx="0" cy="5261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465986" y="3147576"/>
            <a:ext cx="2411314" cy="646331"/>
          </a:xfrm>
          <a:prstGeom prst="rect">
            <a:avLst/>
          </a:prstGeom>
          <a:noFill/>
        </p:spPr>
        <p:txBody>
          <a:bodyPr wrap="square" rtlCol="0">
            <a:spAutoFit/>
          </a:bodyPr>
          <a:lstStyle/>
          <a:p>
            <a:r>
              <a:rPr lang="es-ES" dirty="0" smtClean="0">
                <a:solidFill>
                  <a:schemeClr val="accent2">
                    <a:lumMod val="50000"/>
                  </a:schemeClr>
                </a:solidFill>
              </a:rPr>
              <a:t>Dividiendo entre volumen de pulmón</a:t>
            </a:r>
            <a:endParaRPr lang="es-ES" dirty="0">
              <a:solidFill>
                <a:schemeClr val="accent2">
                  <a:lumMod val="50000"/>
                </a:schemeClr>
              </a:solidFill>
            </a:endParaRPr>
          </a:p>
        </p:txBody>
      </p:sp>
      <p:sp>
        <p:nvSpPr>
          <p:cNvPr id="17" name="Rectangle 16"/>
          <p:cNvSpPr/>
          <p:nvPr/>
        </p:nvSpPr>
        <p:spPr>
          <a:xfrm>
            <a:off x="5332374" y="3814783"/>
            <a:ext cx="2267224" cy="369332"/>
          </a:xfrm>
          <a:prstGeom prst="rect">
            <a:avLst/>
          </a:prstGeom>
        </p:spPr>
        <p:txBody>
          <a:bodyPr wrap="none">
            <a:spAutoFit/>
          </a:bodyPr>
          <a:lstStyle/>
          <a:p>
            <a:r>
              <a:rPr lang="es-ES" dirty="0" smtClean="0">
                <a:solidFill>
                  <a:schemeClr val="accent2">
                    <a:lumMod val="50000"/>
                  </a:schemeClr>
                </a:solidFill>
              </a:rPr>
              <a:t>Velocidad consumo</a:t>
            </a:r>
            <a:endParaRPr lang="es-ES" dirty="0">
              <a:solidFill>
                <a:schemeClr val="accent2">
                  <a:lumMod val="50000"/>
                </a:schemeClr>
              </a:solidFill>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6834" y="4529089"/>
            <a:ext cx="4054765" cy="1472626"/>
          </a:xfrm>
          <a:prstGeom prst="rect">
            <a:avLst/>
          </a:prstGeom>
        </p:spPr>
      </p:pic>
    </p:spTree>
    <p:extLst>
      <p:ext uri="{BB962C8B-B14F-4D97-AF65-F5344CB8AC3E}">
        <p14:creationId xmlns:p14="http://schemas.microsoft.com/office/powerpoint/2010/main" val="51980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098"/>
                                        </p:tgtEl>
                                      </p:cBhvr>
                                    </p:animEffect>
                                    <p:set>
                                      <p:cBhvr>
                                        <p:cTn id="10" dur="1" fill="hold">
                                          <p:stCondLst>
                                            <p:cond delay="499"/>
                                          </p:stCondLst>
                                        </p:cTn>
                                        <p:tgtEl>
                                          <p:spTgt spid="409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4525963"/>
          </a:xfrm>
        </p:spPr>
        <p:txBody>
          <a:bodyPr/>
          <a:lstStyle/>
          <a:p>
            <a:pPr marL="0" indent="0">
              <a:buNone/>
            </a:pPr>
            <a:r>
              <a:rPr lang="es-ES" dirty="0" smtClean="0"/>
              <a:t>Velocidad de reacción</a:t>
            </a:r>
            <a:endParaRPr lang="es-ES" dirty="0"/>
          </a:p>
        </p:txBody>
      </p:sp>
      <p:sp>
        <p:nvSpPr>
          <p:cNvPr id="5" name="Rectangle 4"/>
          <p:cNvSpPr/>
          <p:nvPr/>
        </p:nvSpPr>
        <p:spPr>
          <a:xfrm>
            <a:off x="3581400" y="152400"/>
            <a:ext cx="2710870" cy="369332"/>
          </a:xfrm>
          <a:prstGeom prst="rect">
            <a:avLst/>
          </a:prstGeom>
        </p:spPr>
        <p:txBody>
          <a:bodyPr wrap="none">
            <a:spAutoFit/>
          </a:bodyPr>
          <a:lstStyle/>
          <a:p>
            <a:pPr lvl="1"/>
            <a:r>
              <a:rPr lang="es-ES" dirty="0" smtClean="0">
                <a:solidFill>
                  <a:srgbClr val="FFFFAB"/>
                </a:solidFill>
              </a:rPr>
              <a:t>5.1 Proyecto </a:t>
            </a:r>
            <a:r>
              <a:rPr lang="es-ES" dirty="0">
                <a:solidFill>
                  <a:srgbClr val="FFFFAB"/>
                </a:solidFill>
              </a:rPr>
              <a:t>común</a:t>
            </a:r>
          </a:p>
        </p:txBody>
      </p:sp>
      <p:pic>
        <p:nvPicPr>
          <p:cNvPr id="9"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6527" t="39423" r="62118" b="27404"/>
          <a:stretch/>
        </p:blipFill>
        <p:spPr bwMode="auto">
          <a:xfrm>
            <a:off x="0" y="2649846"/>
            <a:ext cx="4374143" cy="2752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4788907" y="2730808"/>
            <a:ext cx="4355093" cy="2752725"/>
          </a:xfrm>
          <a:prstGeom prst="rect">
            <a:avLst/>
          </a:prstGeom>
        </p:spPr>
      </p:pic>
      <p:sp>
        <p:nvSpPr>
          <p:cNvPr id="2" name="TextBox 1"/>
          <p:cNvSpPr txBox="1"/>
          <p:nvPr/>
        </p:nvSpPr>
        <p:spPr>
          <a:xfrm>
            <a:off x="1371600" y="5715000"/>
            <a:ext cx="1347741" cy="369332"/>
          </a:xfrm>
          <a:prstGeom prst="rect">
            <a:avLst/>
          </a:prstGeom>
          <a:noFill/>
        </p:spPr>
        <p:txBody>
          <a:bodyPr wrap="none" rtlCol="0">
            <a:spAutoFit/>
          </a:bodyPr>
          <a:lstStyle/>
          <a:p>
            <a:r>
              <a:rPr lang="es-ES" dirty="0" smtClean="0">
                <a:solidFill>
                  <a:schemeClr val="accent2">
                    <a:lumMod val="50000"/>
                  </a:schemeClr>
                </a:solidFill>
              </a:rPr>
              <a:t>Transporte</a:t>
            </a:r>
            <a:endParaRPr lang="es-ES" dirty="0">
              <a:solidFill>
                <a:schemeClr val="accent2">
                  <a:lumMod val="50000"/>
                </a:schemeClr>
              </a:solidFill>
            </a:endParaRPr>
          </a:p>
        </p:txBody>
      </p:sp>
      <p:sp>
        <p:nvSpPr>
          <p:cNvPr id="8" name="TextBox 7"/>
          <p:cNvSpPr txBox="1"/>
          <p:nvPr/>
        </p:nvSpPr>
        <p:spPr>
          <a:xfrm>
            <a:off x="6019800" y="5576500"/>
            <a:ext cx="2286000" cy="646331"/>
          </a:xfrm>
          <a:prstGeom prst="rect">
            <a:avLst/>
          </a:prstGeom>
          <a:noFill/>
        </p:spPr>
        <p:txBody>
          <a:bodyPr wrap="square" rtlCol="0">
            <a:spAutoFit/>
          </a:bodyPr>
          <a:lstStyle/>
          <a:p>
            <a:r>
              <a:rPr lang="es-ES" dirty="0" smtClean="0">
                <a:solidFill>
                  <a:schemeClr val="accent2">
                    <a:lumMod val="50000"/>
                  </a:schemeClr>
                </a:solidFill>
              </a:rPr>
              <a:t>Con limitación consumo</a:t>
            </a:r>
            <a:endParaRPr lang="es-ES" dirty="0">
              <a:solidFill>
                <a:schemeClr val="accent2">
                  <a:lumMod val="50000"/>
                </a:schemeClr>
              </a:solidFill>
            </a:endParaRPr>
          </a:p>
        </p:txBody>
      </p:sp>
    </p:spTree>
    <p:extLst>
      <p:ext uri="{BB962C8B-B14F-4D97-AF65-F5344CB8AC3E}">
        <p14:creationId xmlns:p14="http://schemas.microsoft.com/office/powerpoint/2010/main" val="19300297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62350" y="152400"/>
            <a:ext cx="3057312" cy="369332"/>
          </a:xfrm>
          <a:prstGeom prst="rect">
            <a:avLst/>
          </a:prstGeom>
        </p:spPr>
        <p:txBody>
          <a:bodyPr wrap="none">
            <a:spAutoFit/>
          </a:bodyPr>
          <a:lstStyle/>
          <a:p>
            <a:pPr lvl="1"/>
            <a:r>
              <a:rPr lang="es-ES" dirty="0" smtClean="0">
                <a:solidFill>
                  <a:srgbClr val="FFFFAB"/>
                </a:solidFill>
              </a:rPr>
              <a:t>5.1 Proyecto individual</a:t>
            </a:r>
            <a:endParaRPr lang="es-ES" dirty="0">
              <a:solidFill>
                <a:srgbClr val="FFFFAB"/>
              </a:solidFill>
            </a:endParaRP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442806" y="1844188"/>
                <a:ext cx="8229600" cy="4525963"/>
              </a:xfrm>
            </p:spPr>
            <p:txBody>
              <a:bodyPr/>
              <a:lstStyle/>
              <a:p>
                <a14:m>
                  <m:oMath xmlns:m="http://schemas.openxmlformats.org/officeDocument/2006/math">
                    <m:f>
                      <m:fPr>
                        <m:ctrlPr>
                          <a:rPr lang="es-ES" i="1">
                            <a:latin typeface="Cambria Math"/>
                          </a:rPr>
                        </m:ctrlPr>
                      </m:fPr>
                      <m:num>
                        <m:sSub>
                          <m:sSubPr>
                            <m:ctrlPr>
                              <a:rPr lang="es-ES" i="1">
                                <a:latin typeface="Cambria Math"/>
                              </a:rPr>
                            </m:ctrlPr>
                          </m:sSubPr>
                          <m:e>
                            <m:r>
                              <a:rPr lang="es-ES" i="1">
                                <a:latin typeface="Cambria Math"/>
                              </a:rPr>
                              <m:t>𝑟</m:t>
                            </m:r>
                          </m:e>
                          <m:sub>
                            <m:r>
                              <a:rPr lang="es-ES" i="1">
                                <a:latin typeface="Cambria Math"/>
                              </a:rPr>
                              <m:t>𝑎</m:t>
                            </m:r>
                            <m:r>
                              <a:rPr lang="es-ES" i="1">
                                <a:latin typeface="Cambria Math"/>
                              </a:rPr>
                              <m:t>,  </m:t>
                            </m:r>
                            <m:r>
                              <a:rPr lang="es-ES" i="1">
                                <a:latin typeface="Cambria Math"/>
                              </a:rPr>
                              <m:t>𝑒𝑠𝑓𝑢𝑒𝑟𝑧𝑜</m:t>
                            </m:r>
                          </m:sub>
                        </m:sSub>
                      </m:num>
                      <m:den>
                        <m:sSub>
                          <m:sSubPr>
                            <m:ctrlPr>
                              <a:rPr lang="es-ES" i="1">
                                <a:latin typeface="Cambria Math"/>
                              </a:rPr>
                            </m:ctrlPr>
                          </m:sSubPr>
                          <m:e>
                            <m:r>
                              <a:rPr lang="es-ES" i="1">
                                <a:latin typeface="Cambria Math"/>
                              </a:rPr>
                              <m:t>𝑟</m:t>
                            </m:r>
                          </m:e>
                          <m:sub>
                            <m:r>
                              <a:rPr lang="es-ES" i="1">
                                <a:latin typeface="Cambria Math"/>
                              </a:rPr>
                              <m:t>𝑎</m:t>
                            </m:r>
                            <m:r>
                              <a:rPr lang="es-ES" i="1">
                                <a:latin typeface="Cambria Math"/>
                              </a:rPr>
                              <m:t>, </m:t>
                            </m:r>
                            <m:r>
                              <a:rPr lang="es-ES" i="1">
                                <a:latin typeface="Cambria Math"/>
                              </a:rPr>
                              <m:t>𝑝𝑢𝑙𝑚</m:t>
                            </m:r>
                            <m:r>
                              <a:rPr lang="es-ES" i="1">
                                <a:latin typeface="Cambria Math"/>
                              </a:rPr>
                              <m:t>ó</m:t>
                            </m:r>
                            <m:r>
                              <a:rPr lang="es-ES" i="1">
                                <a:latin typeface="Cambria Math"/>
                              </a:rPr>
                              <m:t>𝑛</m:t>
                            </m:r>
                          </m:sub>
                        </m:sSub>
                      </m:den>
                    </m:f>
                    <m:r>
                      <a:rPr lang="es-ES" i="1">
                        <a:latin typeface="Cambria Math"/>
                      </a:rPr>
                      <m:t>= </m:t>
                    </m:r>
                    <m:f>
                      <m:fPr>
                        <m:ctrlPr>
                          <a:rPr lang="es-ES" i="1">
                            <a:latin typeface="Cambria Math"/>
                          </a:rPr>
                        </m:ctrlPr>
                      </m:fPr>
                      <m:num>
                        <m:sSub>
                          <m:sSubPr>
                            <m:ctrlPr>
                              <a:rPr lang="es-ES" i="1">
                                <a:latin typeface="Cambria Math"/>
                              </a:rPr>
                            </m:ctrlPr>
                          </m:sSubPr>
                          <m:e>
                            <m:r>
                              <a:rPr lang="es-ES" i="1">
                                <a:latin typeface="Cambria Math"/>
                              </a:rPr>
                              <m:t>𝑉</m:t>
                            </m:r>
                          </m:e>
                          <m:sub>
                            <m:r>
                              <a:rPr lang="es-ES" i="1">
                                <a:latin typeface="Cambria Math"/>
                              </a:rPr>
                              <m:t>𝑢𝑡𝑖𝑙𝑖𝑧𝑎𝑑𝑜</m:t>
                            </m:r>
                          </m:sub>
                        </m:sSub>
                      </m:num>
                      <m:den>
                        <m:sSub>
                          <m:sSubPr>
                            <m:ctrlPr>
                              <a:rPr lang="es-ES" i="1">
                                <a:latin typeface="Cambria Math"/>
                              </a:rPr>
                            </m:ctrlPr>
                          </m:sSubPr>
                          <m:e>
                            <m:r>
                              <a:rPr lang="es-ES" i="1">
                                <a:latin typeface="Cambria Math"/>
                              </a:rPr>
                              <m:t>𝑉</m:t>
                            </m:r>
                          </m:e>
                          <m:sub>
                            <m:r>
                              <a:rPr lang="es-ES" i="1">
                                <a:latin typeface="Cambria Math"/>
                              </a:rPr>
                              <m:t>𝑝𝑢𝑙𝑚</m:t>
                            </m:r>
                            <m:r>
                              <a:rPr lang="es-ES" i="1">
                                <a:latin typeface="Cambria Math"/>
                              </a:rPr>
                              <m:t>ó</m:t>
                            </m:r>
                            <m:r>
                              <a:rPr lang="es-ES" i="1">
                                <a:latin typeface="Cambria Math"/>
                              </a:rPr>
                              <m:t>𝑛</m:t>
                            </m:r>
                          </m:sub>
                        </m:sSub>
                      </m:den>
                    </m:f>
                  </m:oMath>
                </a14:m>
                <a:endParaRPr lang="es-ES" dirty="0"/>
              </a:p>
              <a:p>
                <a:endParaRPr lang="es-E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442806" y="1844188"/>
                <a:ext cx="8229600" cy="4525963"/>
              </a:xfrm>
              <a:blipFill rotWithShape="1">
                <a:blip r:embed="rId3"/>
                <a:stretch>
                  <a:fillRect/>
                </a:stretch>
              </a:blipFill>
            </p:spPr>
            <p:txBody>
              <a:bodyPr/>
              <a:lstStyle/>
              <a:p>
                <a:r>
                  <a:rPr lang="es-ES">
                    <a:noFill/>
                  </a:rPr>
                  <a:t> </a:t>
                </a:r>
              </a:p>
            </p:txBody>
          </p:sp>
        </mc:Fallback>
      </mc:AlternateContent>
      <p:sp>
        <p:nvSpPr>
          <p:cNvPr id="7" name="Content Placeholder 2"/>
          <p:cNvSpPr txBox="1">
            <a:spLocks/>
          </p:cNvSpPr>
          <p:nvPr/>
        </p:nvSpPr>
        <p:spPr>
          <a:xfrm>
            <a:off x="457200" y="838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s-ES" dirty="0" smtClean="0"/>
              <a:t>Factor de seguridad</a:t>
            </a:r>
            <a:endParaRPr lang="es-ES" dirty="0"/>
          </a:p>
        </p:txBody>
      </p:sp>
      <p:pic>
        <p:nvPicPr>
          <p:cNvPr id="7169"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l="15739" t="67750" r="67204" b="24500"/>
          <a:stretch/>
        </p:blipFill>
        <p:spPr bwMode="auto">
          <a:xfrm>
            <a:off x="457200" y="4527551"/>
            <a:ext cx="5942064"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p:cNvPicPr/>
          <p:nvPr/>
        </p:nvPicPr>
        <p:blipFill>
          <a:blip r:embed="rId5">
            <a:extLst>
              <a:ext uri="{28A0092B-C50C-407E-A947-70E740481C1C}">
                <a14:useLocalDpi xmlns:a14="http://schemas.microsoft.com/office/drawing/2010/main" val="0"/>
              </a:ext>
            </a:extLst>
          </a:blip>
          <a:stretch>
            <a:fillRect/>
          </a:stretch>
        </p:blipFill>
        <p:spPr>
          <a:xfrm>
            <a:off x="4788907" y="1316345"/>
            <a:ext cx="4355093" cy="2752725"/>
          </a:xfrm>
          <a:prstGeom prst="rect">
            <a:avLst/>
          </a:prstGeom>
        </p:spPr>
      </p:pic>
      <p:cxnSp>
        <p:nvCxnSpPr>
          <p:cNvPr id="13" name="Straight Arrow Connector 12"/>
          <p:cNvCxnSpPr/>
          <p:nvPr/>
        </p:nvCxnSpPr>
        <p:spPr>
          <a:xfrm>
            <a:off x="5372100" y="1441603"/>
            <a:ext cx="0" cy="116870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55011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1400" y="152400"/>
            <a:ext cx="3057312" cy="369332"/>
          </a:xfrm>
          <a:prstGeom prst="rect">
            <a:avLst/>
          </a:prstGeom>
        </p:spPr>
        <p:txBody>
          <a:bodyPr wrap="none">
            <a:spAutoFit/>
          </a:bodyPr>
          <a:lstStyle/>
          <a:p>
            <a:pPr lvl="1"/>
            <a:r>
              <a:rPr lang="es-ES" dirty="0" smtClean="0">
                <a:solidFill>
                  <a:srgbClr val="FFFFAB"/>
                </a:solidFill>
              </a:rPr>
              <a:t>5.2 Proyecto individual</a:t>
            </a:r>
            <a:endParaRPr lang="es-ES" dirty="0">
              <a:solidFill>
                <a:srgbClr val="FFFFAB"/>
              </a:solidFill>
            </a:endParaRP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0" y="1676400"/>
            <a:ext cx="4298131" cy="3219450"/>
          </a:xfrm>
        </p:spPr>
      </p:pic>
    </p:spTree>
    <p:extLst>
      <p:ext uri="{BB962C8B-B14F-4D97-AF65-F5344CB8AC3E}">
        <p14:creationId xmlns:p14="http://schemas.microsoft.com/office/powerpoint/2010/main" val="34793895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457200"/>
            <a:ext cx="8229600" cy="1143000"/>
          </a:xfrm>
        </p:spPr>
        <p:txBody>
          <a:bodyPr/>
          <a:lstStyle/>
          <a:p>
            <a:r>
              <a:rPr lang="es-ES" dirty="0" smtClean="0">
                <a:solidFill>
                  <a:schemeClr val="bg1"/>
                </a:solidFill>
              </a:rPr>
              <a:t>Índice</a:t>
            </a:r>
            <a:endParaRPr lang="es-ES" dirty="0">
              <a:solidFill>
                <a:schemeClr val="bg1"/>
              </a:solidFill>
            </a:endParaRPr>
          </a:p>
        </p:txBody>
      </p:sp>
      <p:sp>
        <p:nvSpPr>
          <p:cNvPr id="3" name="Content Placeholder 2"/>
          <p:cNvSpPr>
            <a:spLocks noGrp="1"/>
          </p:cNvSpPr>
          <p:nvPr>
            <p:ph idx="1"/>
          </p:nvPr>
        </p:nvSpPr>
        <p:spPr>
          <a:xfrm>
            <a:off x="609600" y="1371600"/>
            <a:ext cx="8077200" cy="4876800"/>
          </a:xfrm>
        </p:spPr>
        <p:txBody>
          <a:bodyPr numCol="2">
            <a:normAutofit fontScale="92500" lnSpcReduction="20000"/>
          </a:bodyPr>
          <a:lstStyle/>
          <a:p>
            <a:r>
              <a:rPr lang="es-ES" sz="2000" dirty="0" smtClean="0">
                <a:solidFill>
                  <a:schemeClr val="bg1"/>
                </a:solidFill>
              </a:rPr>
              <a:t>1. Reacciones</a:t>
            </a:r>
          </a:p>
          <a:p>
            <a:pPr lvl="1"/>
            <a:r>
              <a:rPr lang="es-ES" sz="1600" dirty="0" smtClean="0">
                <a:solidFill>
                  <a:schemeClr val="bg1"/>
                </a:solidFill>
              </a:rPr>
              <a:t>1.1 Reacción transporte oxígeno</a:t>
            </a:r>
          </a:p>
          <a:p>
            <a:pPr lvl="1"/>
            <a:r>
              <a:rPr lang="es-ES" sz="1600" dirty="0" smtClean="0">
                <a:solidFill>
                  <a:schemeClr val="bg1"/>
                </a:solidFill>
              </a:rPr>
              <a:t>1.2 Reacción consumo oxígeno</a:t>
            </a:r>
          </a:p>
          <a:p>
            <a:pPr lvl="1"/>
            <a:r>
              <a:rPr lang="es-ES" sz="1600" dirty="0" smtClean="0">
                <a:solidFill>
                  <a:schemeClr val="bg1"/>
                </a:solidFill>
              </a:rPr>
              <a:t>1.3  Pulmón como RDTA.</a:t>
            </a:r>
            <a:endParaRPr lang="es-ES" sz="1600" dirty="0">
              <a:solidFill>
                <a:schemeClr val="bg1"/>
              </a:solidFill>
            </a:endParaRPr>
          </a:p>
          <a:p>
            <a:r>
              <a:rPr lang="es-ES" sz="2000" dirty="0" smtClean="0">
                <a:solidFill>
                  <a:schemeClr val="bg1"/>
                </a:solidFill>
              </a:rPr>
              <a:t>2. Objetivo</a:t>
            </a:r>
          </a:p>
          <a:p>
            <a:r>
              <a:rPr lang="es-ES" sz="2000" dirty="0" smtClean="0">
                <a:solidFill>
                  <a:schemeClr val="bg1"/>
                </a:solidFill>
              </a:rPr>
              <a:t>3. Introducción</a:t>
            </a:r>
          </a:p>
          <a:p>
            <a:r>
              <a:rPr lang="es-ES" sz="2000" dirty="0" smtClean="0">
                <a:solidFill>
                  <a:schemeClr val="bg1"/>
                </a:solidFill>
              </a:rPr>
              <a:t>4. Tratamiento matemático</a:t>
            </a:r>
          </a:p>
          <a:p>
            <a:endParaRPr lang="es-ES" sz="2000" dirty="0" smtClean="0">
              <a:solidFill>
                <a:schemeClr val="bg1"/>
              </a:solidFill>
            </a:endParaRPr>
          </a:p>
          <a:p>
            <a:pPr lvl="1"/>
            <a:r>
              <a:rPr lang="es-ES" sz="1600" dirty="0" smtClean="0">
                <a:solidFill>
                  <a:schemeClr val="bg1"/>
                </a:solidFill>
              </a:rPr>
              <a:t>4.1 Deducción de la ecuación de velocidad</a:t>
            </a:r>
          </a:p>
          <a:p>
            <a:pPr lvl="1"/>
            <a:r>
              <a:rPr lang="es-ES" sz="1600" dirty="0" smtClean="0">
                <a:solidFill>
                  <a:schemeClr val="bg1"/>
                </a:solidFill>
              </a:rPr>
              <a:t>4.2 Cálculo del factor E</a:t>
            </a:r>
          </a:p>
          <a:p>
            <a:pPr lvl="1"/>
            <a:r>
              <a:rPr lang="es-ES" sz="1600" dirty="0" smtClean="0">
                <a:solidFill>
                  <a:schemeClr val="bg1"/>
                </a:solidFill>
              </a:rPr>
              <a:t>4.3 Ecuaciones del pulmón</a:t>
            </a:r>
          </a:p>
          <a:p>
            <a:r>
              <a:rPr lang="es-ES" sz="2000" dirty="0" smtClean="0">
                <a:solidFill>
                  <a:schemeClr val="bg1"/>
                </a:solidFill>
              </a:rPr>
              <a:t>5. Resultados</a:t>
            </a:r>
            <a:endParaRPr lang="es-ES" sz="2000" dirty="0" smtClean="0"/>
          </a:p>
          <a:p>
            <a:endParaRPr lang="es-ES" sz="1600" dirty="0" smtClean="0">
              <a:solidFill>
                <a:schemeClr val="bg1"/>
              </a:solidFill>
            </a:endParaRPr>
          </a:p>
          <a:p>
            <a:pPr marL="457200" lvl="1" indent="0">
              <a:buNone/>
            </a:pPr>
            <a:r>
              <a:rPr lang="es-ES" sz="1600" dirty="0" smtClean="0">
                <a:solidFill>
                  <a:schemeClr val="bg1"/>
                </a:solidFill>
              </a:rPr>
              <a:t>	- 5.1 Estudio común del pulmón</a:t>
            </a:r>
          </a:p>
          <a:p>
            <a:pPr marL="457200" lvl="1" indent="0">
              <a:buNone/>
            </a:pPr>
            <a:r>
              <a:rPr lang="es-ES" sz="1600" dirty="0">
                <a:solidFill>
                  <a:schemeClr val="bg1"/>
                </a:solidFill>
              </a:rPr>
              <a:t>	</a:t>
            </a:r>
            <a:r>
              <a:rPr lang="es-ES" sz="1600" dirty="0" smtClean="0">
                <a:solidFill>
                  <a:schemeClr val="bg1"/>
                </a:solidFill>
              </a:rPr>
              <a:t>-  5.2 Estudio individual: apnea y variables que afectan a la respiración</a:t>
            </a:r>
          </a:p>
          <a:p>
            <a:pPr marL="457200" lvl="1" indent="0">
              <a:buNone/>
            </a:pPr>
            <a:r>
              <a:rPr lang="es-ES" sz="1600" dirty="0" smtClean="0">
                <a:solidFill>
                  <a:schemeClr val="bg1"/>
                </a:solidFill>
              </a:rPr>
              <a:t>					</a:t>
            </a:r>
          </a:p>
          <a:p>
            <a:pPr marL="457200" lvl="1" indent="0">
              <a:buNone/>
            </a:pPr>
            <a:r>
              <a:rPr lang="es-ES" sz="1600" dirty="0"/>
              <a:t>	</a:t>
            </a:r>
            <a:r>
              <a:rPr lang="es-ES" sz="1600" dirty="0" smtClean="0">
                <a:solidFill>
                  <a:schemeClr val="bg1"/>
                </a:solidFill>
              </a:rPr>
              <a:t>- 5.2.1 Consumo total de oxígeno</a:t>
            </a:r>
          </a:p>
          <a:p>
            <a:pPr marL="457200" lvl="1" indent="0">
              <a:buNone/>
            </a:pPr>
            <a:r>
              <a:rPr lang="es-ES" sz="1600" dirty="0" smtClean="0">
                <a:solidFill>
                  <a:schemeClr val="bg1"/>
                </a:solidFill>
              </a:rPr>
              <a:t>	- 5.2.2 Variables que afectan a la respiración</a:t>
            </a:r>
          </a:p>
          <a:p>
            <a:pPr marL="457200" lvl="1" indent="0">
              <a:buNone/>
            </a:pPr>
            <a:r>
              <a:rPr lang="es-ES" sz="1600" dirty="0" smtClean="0">
                <a:solidFill>
                  <a:schemeClr val="bg1"/>
                </a:solidFill>
              </a:rPr>
              <a:t>		-5.2.2.1  Efecto de la altura. Concentración inicial de oxígeno </a:t>
            </a:r>
          </a:p>
          <a:p>
            <a:pPr marL="457200" lvl="1" indent="0">
              <a:buNone/>
            </a:pPr>
            <a:r>
              <a:rPr lang="es-ES" sz="1600" dirty="0" smtClean="0">
                <a:solidFill>
                  <a:schemeClr val="bg1"/>
                </a:solidFill>
              </a:rPr>
              <a:t>		- 5.2.2.2 Efecto concentración de hemoglobina en sangre</a:t>
            </a:r>
          </a:p>
          <a:p>
            <a:pPr marL="457200" lvl="1" indent="0">
              <a:buNone/>
            </a:pPr>
            <a:r>
              <a:rPr lang="es-ES" sz="1600" dirty="0" smtClean="0">
                <a:solidFill>
                  <a:schemeClr val="bg1"/>
                </a:solidFill>
              </a:rPr>
              <a:t>		- 5.2.2.3 Efecto del volumen de pulmón. Fumadores y no fumadores	</a:t>
            </a:r>
          </a:p>
          <a:p>
            <a:pPr marL="457200" lvl="1" indent="0">
              <a:buNone/>
            </a:pPr>
            <a:r>
              <a:rPr lang="es-ES" sz="1600" dirty="0" smtClean="0">
                <a:solidFill>
                  <a:schemeClr val="bg1"/>
                </a:solidFill>
              </a:rPr>
              <a:t>	- 5.2.3 Estudio de la capacidad adaptativa</a:t>
            </a:r>
          </a:p>
          <a:p>
            <a:pPr marL="457200" lvl="1" indent="0">
              <a:buNone/>
            </a:pPr>
            <a:r>
              <a:rPr lang="es-ES" sz="1600" dirty="0" smtClean="0"/>
              <a:t>		-</a:t>
            </a:r>
            <a:r>
              <a:rPr lang="es-ES" sz="1600" dirty="0" smtClean="0">
                <a:solidFill>
                  <a:schemeClr val="bg1"/>
                </a:solidFill>
              </a:rPr>
              <a:t>5.2.3.1 Efecto de la concentración de oxígeno hasta la crítica</a:t>
            </a:r>
          </a:p>
          <a:p>
            <a:pPr marL="457200" lvl="1" indent="0">
              <a:buNone/>
            </a:pPr>
            <a:r>
              <a:rPr lang="es-ES" sz="1600" dirty="0" smtClean="0">
                <a:solidFill>
                  <a:schemeClr val="bg1"/>
                </a:solidFill>
              </a:rPr>
              <a:t>		-5.2.3.2 Efecto del área superficial entre pulmones</a:t>
            </a:r>
          </a:p>
          <a:p>
            <a:pPr marL="457200" lvl="1" indent="0">
              <a:buNone/>
            </a:pPr>
            <a:r>
              <a:rPr lang="es-ES" sz="1600" dirty="0" smtClean="0">
                <a:solidFill>
                  <a:schemeClr val="bg1"/>
                </a:solidFill>
              </a:rPr>
              <a:t>	- 5.2.4 Pulsos pulmón</a:t>
            </a:r>
          </a:p>
          <a:p>
            <a:pPr marL="457200" lvl="1" indent="0">
              <a:buNone/>
            </a:pPr>
            <a:endParaRPr lang="es-ES" sz="1600" dirty="0" smtClean="0">
              <a:solidFill>
                <a:schemeClr val="bg1"/>
              </a:solidFill>
            </a:endParaRPr>
          </a:p>
          <a:p>
            <a:pPr lvl="1">
              <a:buFont typeface="Arial" pitchFamily="34" charset="0"/>
              <a:buChar char="•"/>
            </a:pPr>
            <a:r>
              <a:rPr lang="es-ES" sz="2100" dirty="0" smtClean="0"/>
              <a:t>6. Conclusiones</a:t>
            </a:r>
          </a:p>
          <a:p>
            <a:pPr lvl="1"/>
            <a:endParaRPr lang="es-ES" sz="1600" dirty="0" smtClean="0"/>
          </a:p>
        </p:txBody>
      </p:sp>
    </p:spTree>
    <p:extLst>
      <p:ext uri="{BB962C8B-B14F-4D97-AF65-F5344CB8AC3E}">
        <p14:creationId xmlns:p14="http://schemas.microsoft.com/office/powerpoint/2010/main" val="1972583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2895600" y="164123"/>
                <a:ext cx="3445110" cy="369332"/>
              </a:xfrm>
              <a:prstGeom prst="rect">
                <a:avLst/>
              </a:prstGeom>
            </p:spPr>
            <p:txBody>
              <a:bodyPr wrap="none">
                <a:spAutoFit/>
              </a:bodyPr>
              <a:lstStyle/>
              <a:p>
                <a:pPr lvl="1"/>
                <a:r>
                  <a:rPr lang="es-ES" dirty="0" smtClean="0">
                    <a:solidFill>
                      <a:srgbClr val="FFFFAB"/>
                    </a:solidFill>
                  </a:rPr>
                  <a:t>5.2.1 Consumo total de </a:t>
                </a:r>
                <a14:m>
                  <m:oMath xmlns:m="http://schemas.openxmlformats.org/officeDocument/2006/math">
                    <m:sSub>
                      <m:sSubPr>
                        <m:ctrlPr>
                          <a:rPr lang="es-ES" i="1">
                            <a:latin typeface="Cambria Math"/>
                          </a:rPr>
                        </m:ctrlPr>
                      </m:sSubPr>
                      <m:e>
                        <m:r>
                          <m:rPr>
                            <m:sty m:val="p"/>
                          </m:rPr>
                          <a:rPr lang="es-ES">
                            <a:latin typeface="Cambria Math"/>
                          </a:rPr>
                          <m:t>O</m:t>
                        </m:r>
                      </m:e>
                      <m:sub>
                        <m:r>
                          <a:rPr lang="es-ES">
                            <a:latin typeface="Cambria Math"/>
                          </a:rPr>
                          <m:t>2</m:t>
                        </m:r>
                      </m:sub>
                    </m:sSub>
                  </m:oMath>
                </a14:m>
                <a:r>
                  <a:rPr lang="es-ES" dirty="0" smtClean="0">
                    <a:solidFill>
                      <a:srgbClr val="FFFFAB"/>
                    </a:solidFill>
                  </a:rPr>
                  <a:t> </a:t>
                </a:r>
                <a:endParaRPr lang="es-ES" dirty="0">
                  <a:solidFill>
                    <a:srgbClr val="FFFFAB"/>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2895600" y="164123"/>
                <a:ext cx="3445110" cy="369332"/>
              </a:xfrm>
              <a:prstGeom prst="rect">
                <a:avLst/>
              </a:prstGeom>
              <a:blipFill rotWithShape="1">
                <a:blip r:embed="rId3"/>
                <a:stretch>
                  <a:fillRect t="-8197" r="-2301" b="-2459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367036771"/>
                  </p:ext>
                </p:extLst>
              </p:nvPr>
            </p:nvGraphicFramePr>
            <p:xfrm>
              <a:off x="4580055" y="1524000"/>
              <a:ext cx="4038600" cy="3436275"/>
            </p:xfrm>
            <a:graphic>
              <a:graphicData uri="http://schemas.openxmlformats.org/drawingml/2006/table">
                <a:tbl>
                  <a:tblPr firstRow="1" firstCol="1" bandRow="1">
                    <a:tableStyleId>{5C22544A-7EE6-4342-B048-85BDC9FD1C3A}</a:tableStyleId>
                  </a:tblPr>
                  <a:tblGrid>
                    <a:gridCol w="1472406"/>
                    <a:gridCol w="1262063"/>
                    <a:gridCol w="1304131"/>
                  </a:tblGrid>
                  <a:tr h="33239">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ES" sz="1100">
                                    <a:effectLst/>
                                    <a:latin typeface="Cambria Math"/>
                                  </a:rPr>
                                  <m:t>𝑡</m:t>
                                </m:r>
                                <m:r>
                                  <a:rPr lang="es-ES" sz="1100">
                                    <a:effectLst/>
                                    <a:latin typeface="Cambria Math"/>
                                  </a:rPr>
                                  <m:t>(</m:t>
                                </m:r>
                                <m:r>
                                  <a:rPr lang="es-ES" sz="1100">
                                    <a:effectLst/>
                                    <a:latin typeface="Cambria Math"/>
                                  </a:rPr>
                                  <m:t>𝑠</m:t>
                                </m:r>
                                <m:r>
                                  <a:rPr lang="es-ES" sz="1100">
                                    <a:effectLst/>
                                    <a:latin typeface="Cambria Math"/>
                                  </a:rPr>
                                  <m:t>)</m:t>
                                </m:r>
                              </m:oMath>
                            </m:oMathPara>
                          </a14:m>
                          <a:endParaRPr lang="es-ES" sz="1100" dirty="0">
                            <a:effectLst/>
                            <a:latin typeface="Calibri"/>
                            <a:ea typeface="Calibri"/>
                            <a:cs typeface="Times New Roman"/>
                          </a:endParaRPr>
                        </a:p>
                      </a:txBody>
                      <a:tcPr marL="44450" marR="44450" marT="0" marB="0" anchor="b"/>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ES" sz="1100" i="1">
                                        <a:effectLst/>
                                        <a:latin typeface="Cambria Math"/>
                                      </a:rPr>
                                    </m:ctrlPr>
                                  </m:sSubPr>
                                  <m:e>
                                    <m:r>
                                      <a:rPr lang="es-ES" sz="1100">
                                        <a:effectLst/>
                                        <a:latin typeface="Cambria Math"/>
                                      </a:rPr>
                                      <m:t>𝑋</m:t>
                                    </m:r>
                                  </m:e>
                                  <m:sub>
                                    <m:sSub>
                                      <m:sSubPr>
                                        <m:ctrlPr>
                                          <a:rPr lang="es-ES" sz="1100" i="1">
                                            <a:effectLst/>
                                            <a:latin typeface="Cambria Math"/>
                                          </a:rPr>
                                        </m:ctrlPr>
                                      </m:sSubPr>
                                      <m:e>
                                        <m:r>
                                          <a:rPr lang="es-ES" sz="1100">
                                            <a:effectLst/>
                                            <a:latin typeface="Cambria Math"/>
                                          </a:rPr>
                                          <m:t>𝑂</m:t>
                                        </m:r>
                                      </m:e>
                                      <m:sub>
                                        <m:r>
                                          <a:rPr lang="es-ES" sz="1100">
                                            <a:effectLst/>
                                            <a:latin typeface="Cambria Math"/>
                                          </a:rPr>
                                          <m:t>2</m:t>
                                        </m:r>
                                      </m:sub>
                                    </m:sSub>
                                  </m:sub>
                                </m:sSub>
                              </m:oMath>
                            </m:oMathPara>
                          </a14:m>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ES" sz="1100" i="1">
                                        <a:effectLst/>
                                        <a:latin typeface="Cambria Math"/>
                                      </a:rPr>
                                    </m:ctrlPr>
                                  </m:sSubPr>
                                  <m:e>
                                    <m:r>
                                      <a:rPr lang="es-ES" sz="1100">
                                        <a:effectLst/>
                                        <a:latin typeface="Cambria Math"/>
                                      </a:rPr>
                                      <m:t>𝑟</m:t>
                                    </m:r>
                                  </m:e>
                                  <m:sub>
                                    <m:sSub>
                                      <m:sSubPr>
                                        <m:ctrlPr>
                                          <a:rPr lang="es-ES" sz="1100" i="1">
                                            <a:effectLst/>
                                            <a:latin typeface="Cambria Math"/>
                                          </a:rPr>
                                        </m:ctrlPr>
                                      </m:sSubPr>
                                      <m:e>
                                        <m:r>
                                          <a:rPr lang="es-ES" sz="1100">
                                            <a:effectLst/>
                                            <a:latin typeface="Cambria Math"/>
                                          </a:rPr>
                                          <m:t>𝑂</m:t>
                                        </m:r>
                                      </m:e>
                                      <m:sub>
                                        <m:r>
                                          <a:rPr lang="es-ES" sz="1100">
                                            <a:effectLst/>
                                            <a:latin typeface="Cambria Math"/>
                                          </a:rPr>
                                          <m:t>2</m:t>
                                        </m:r>
                                      </m:sub>
                                    </m:sSub>
                                  </m:sub>
                                </m:sSub>
                              </m:oMath>
                            </m:oMathPara>
                          </a14:m>
                          <a:endParaRPr lang="es-ES" sz="1100">
                            <a:effectLst/>
                            <a:latin typeface="Calibri"/>
                            <a:ea typeface="Calibri"/>
                            <a:cs typeface="Times New Roman"/>
                          </a:endParaRPr>
                        </a:p>
                      </a:txBody>
                      <a:tcPr marL="44450" marR="44450" marT="0" marB="0" anchor="b"/>
                    </a:tc>
                  </a:tr>
                  <a:tr h="405190">
                    <a:tc>
                      <a:txBody>
                        <a:bodyPr/>
                        <a:lstStyle/>
                        <a:p>
                          <a:pPr algn="ctr">
                            <a:lnSpc>
                              <a:spcPct val="107000"/>
                            </a:lnSpc>
                            <a:spcAft>
                              <a:spcPts val="0"/>
                            </a:spcAft>
                          </a:pPr>
                          <a:r>
                            <a:rPr lang="es-ES" sz="1100">
                              <a:effectLst/>
                            </a:rPr>
                            <a:t>0,0</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0,00</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-1,92E+00</a:t>
                          </a:r>
                          <a:endParaRPr lang="es-ES" sz="1100">
                            <a:effectLst/>
                            <a:latin typeface="Calibri"/>
                            <a:ea typeface="Calibri"/>
                            <a:cs typeface="Times New Roman"/>
                          </a:endParaRPr>
                        </a:p>
                      </a:txBody>
                      <a:tcPr marL="44450" marR="44450" marT="0" marB="0" anchor="b"/>
                    </a:tc>
                  </a:tr>
                  <a:tr h="405190">
                    <a:tc>
                      <a:txBody>
                        <a:bodyPr/>
                        <a:lstStyle/>
                        <a:p>
                          <a:pPr algn="ctr">
                            <a:lnSpc>
                              <a:spcPct val="107000"/>
                            </a:lnSpc>
                            <a:spcAft>
                              <a:spcPts val="0"/>
                            </a:spcAft>
                          </a:pPr>
                          <a:r>
                            <a:rPr lang="es-ES" sz="1100">
                              <a:effectLst/>
                            </a:rPr>
                            <a:t>0,8</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0,26</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-1,43E+00</a:t>
                          </a:r>
                          <a:endParaRPr lang="es-ES" sz="1100">
                            <a:effectLst/>
                            <a:latin typeface="Calibri"/>
                            <a:ea typeface="Calibri"/>
                            <a:cs typeface="Times New Roman"/>
                          </a:endParaRPr>
                        </a:p>
                      </a:txBody>
                      <a:tcPr marL="44450" marR="44450" marT="0" marB="0" anchor="b"/>
                    </a:tc>
                  </a:tr>
                  <a:tr h="405190">
                    <a:tc>
                      <a:txBody>
                        <a:bodyPr/>
                        <a:lstStyle/>
                        <a:p>
                          <a:pPr algn="ctr">
                            <a:lnSpc>
                              <a:spcPct val="107000"/>
                            </a:lnSpc>
                            <a:spcAft>
                              <a:spcPts val="0"/>
                            </a:spcAft>
                          </a:pPr>
                          <a:r>
                            <a:rPr lang="es-ES" sz="1100">
                              <a:effectLst/>
                            </a:rPr>
                            <a:t>2,0</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0,51</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-9,51E-01</a:t>
                          </a:r>
                          <a:endParaRPr lang="es-ES" sz="1100">
                            <a:effectLst/>
                            <a:latin typeface="Calibri"/>
                            <a:ea typeface="Calibri"/>
                            <a:cs typeface="Times New Roman"/>
                          </a:endParaRPr>
                        </a:p>
                      </a:txBody>
                      <a:tcPr marL="44450" marR="44450" marT="0" marB="0" anchor="b"/>
                    </a:tc>
                  </a:tr>
                  <a:tr h="405190">
                    <a:tc>
                      <a:txBody>
                        <a:bodyPr/>
                        <a:lstStyle/>
                        <a:p>
                          <a:pPr algn="ctr">
                            <a:lnSpc>
                              <a:spcPct val="107000"/>
                            </a:lnSpc>
                            <a:spcAft>
                              <a:spcPts val="0"/>
                            </a:spcAft>
                          </a:pPr>
                          <a:r>
                            <a:rPr lang="es-ES" sz="1100">
                              <a:effectLst/>
                            </a:rPr>
                            <a:t>4,0</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0,76</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-4,69E-01</a:t>
                          </a:r>
                          <a:endParaRPr lang="es-ES" sz="1100">
                            <a:effectLst/>
                            <a:latin typeface="Calibri"/>
                            <a:ea typeface="Calibri"/>
                            <a:cs typeface="Times New Roman"/>
                          </a:endParaRPr>
                        </a:p>
                      </a:txBody>
                      <a:tcPr marL="44450" marR="44450" marT="0" marB="0" anchor="b"/>
                    </a:tc>
                  </a:tr>
                  <a:tr h="405190">
                    <a:tc>
                      <a:txBody>
                        <a:bodyPr/>
                        <a:lstStyle/>
                        <a:p>
                          <a:pPr algn="ctr">
                            <a:lnSpc>
                              <a:spcPct val="107000"/>
                            </a:lnSpc>
                            <a:spcAft>
                              <a:spcPts val="0"/>
                            </a:spcAft>
                          </a:pPr>
                          <a:r>
                            <a:rPr lang="es-ES" sz="1100">
                              <a:effectLst/>
                            </a:rPr>
                            <a:t>5,4</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0,86</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-2,77E-01</a:t>
                          </a:r>
                          <a:endParaRPr lang="es-ES" sz="1100">
                            <a:effectLst/>
                            <a:latin typeface="Calibri"/>
                            <a:ea typeface="Calibri"/>
                            <a:cs typeface="Times New Roman"/>
                          </a:endParaRPr>
                        </a:p>
                      </a:txBody>
                      <a:tcPr marL="44450" marR="44450" marT="0" marB="0" anchor="b"/>
                    </a:tc>
                  </a:tr>
                  <a:tr h="405190">
                    <a:tc>
                      <a:txBody>
                        <a:bodyPr/>
                        <a:lstStyle/>
                        <a:p>
                          <a:pPr algn="ctr">
                            <a:lnSpc>
                              <a:spcPct val="107000"/>
                            </a:lnSpc>
                            <a:spcAft>
                              <a:spcPts val="0"/>
                            </a:spcAft>
                          </a:pPr>
                          <a:r>
                            <a:rPr lang="es-ES" sz="1100">
                              <a:effectLst/>
                            </a:rPr>
                            <a:t>8,8</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0,96</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-8,46E-02</a:t>
                          </a:r>
                          <a:endParaRPr lang="es-ES" sz="1100">
                            <a:effectLst/>
                            <a:latin typeface="Calibri"/>
                            <a:ea typeface="Calibri"/>
                            <a:cs typeface="Times New Roman"/>
                          </a:endParaRPr>
                        </a:p>
                      </a:txBody>
                      <a:tcPr marL="44450" marR="44450" marT="0" marB="0" anchor="b"/>
                    </a:tc>
                  </a:tr>
                  <a:tr h="405190">
                    <a:tc>
                      <a:txBody>
                        <a:bodyPr/>
                        <a:lstStyle/>
                        <a:p>
                          <a:pPr algn="ctr">
                            <a:lnSpc>
                              <a:spcPct val="107000"/>
                            </a:lnSpc>
                            <a:spcAft>
                              <a:spcPts val="0"/>
                            </a:spcAft>
                          </a:pPr>
                          <a:r>
                            <a:rPr lang="es-ES" sz="1100">
                              <a:effectLst/>
                            </a:rPr>
                            <a:t>30,0</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1,00</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-4,28E-05</a:t>
                          </a:r>
                          <a:endParaRPr lang="es-ES" sz="1100">
                            <a:effectLst/>
                            <a:latin typeface="Calibri"/>
                            <a:ea typeface="Calibri"/>
                            <a:cs typeface="Times New Roman"/>
                          </a:endParaRPr>
                        </a:p>
                      </a:txBody>
                      <a:tcPr marL="44450" marR="44450" marT="0" marB="0" anchor="b"/>
                    </a:tc>
                  </a:tr>
                  <a:tr h="405190">
                    <a:tc>
                      <a:txBody>
                        <a:bodyPr/>
                        <a:lstStyle/>
                        <a:p>
                          <a:pPr algn="ctr">
                            <a:lnSpc>
                              <a:spcPct val="107000"/>
                            </a:lnSpc>
                            <a:spcAft>
                              <a:spcPts val="0"/>
                            </a:spcAft>
                          </a:pPr>
                          <a:r>
                            <a:rPr lang="es-ES" sz="1100">
                              <a:effectLst/>
                            </a:rPr>
                            <a:t>45,2</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dirty="0">
                              <a:effectLst/>
                            </a:rPr>
                            <a:t>1,00</a:t>
                          </a:r>
                          <a:endParaRPr lang="es-ES" sz="1100" dirty="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dirty="0">
                              <a:effectLst/>
                            </a:rPr>
                            <a:t>-1,92E-07</a:t>
                          </a:r>
                          <a:endParaRPr lang="es-ES" sz="1100" dirty="0">
                            <a:effectLst/>
                            <a:latin typeface="Calibri"/>
                            <a:ea typeface="Calibri"/>
                            <a:cs typeface="Times New Roman"/>
                          </a:endParaRPr>
                        </a:p>
                      </a:txBody>
                      <a:tcPr marL="44450" marR="44450" marT="0" marB="0" anchor="b"/>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367036771"/>
                  </p:ext>
                </p:extLst>
              </p:nvPr>
            </p:nvGraphicFramePr>
            <p:xfrm>
              <a:off x="4580055" y="1524000"/>
              <a:ext cx="4038600" cy="3436275"/>
            </p:xfrm>
            <a:graphic>
              <a:graphicData uri="http://schemas.openxmlformats.org/drawingml/2006/table">
                <a:tbl>
                  <a:tblPr firstRow="1" firstCol="1" bandRow="1">
                    <a:tableStyleId>{5C22544A-7EE6-4342-B048-85BDC9FD1C3A}</a:tableStyleId>
                  </a:tblPr>
                  <a:tblGrid>
                    <a:gridCol w="1472406"/>
                    <a:gridCol w="1262063"/>
                    <a:gridCol w="1304131"/>
                  </a:tblGrid>
                  <a:tr h="194755">
                    <a:tc>
                      <a:txBody>
                        <a:bodyPr/>
                        <a:lstStyle/>
                        <a:p>
                          <a:endParaRPr lang="es-ES"/>
                        </a:p>
                      </a:txBody>
                      <a:tcPr marL="44450" marR="44450" marT="0" marB="0" anchor="b">
                        <a:blipFill rotWithShape="1">
                          <a:blip r:embed="rId4"/>
                          <a:stretch>
                            <a:fillRect t="-15625" r="-173967" b="-1706250"/>
                          </a:stretch>
                        </a:blipFill>
                      </a:tcPr>
                    </a:tc>
                    <a:tc>
                      <a:txBody>
                        <a:bodyPr/>
                        <a:lstStyle/>
                        <a:p>
                          <a:endParaRPr lang="es-ES"/>
                        </a:p>
                      </a:txBody>
                      <a:tcPr marL="44450" marR="44450" marT="0" marB="0" anchor="b">
                        <a:blipFill rotWithShape="1">
                          <a:blip r:embed="rId4"/>
                          <a:stretch>
                            <a:fillRect l="-116908" t="-15625" r="-103382" b="-1706250"/>
                          </a:stretch>
                        </a:blipFill>
                      </a:tcPr>
                    </a:tc>
                    <a:tc>
                      <a:txBody>
                        <a:bodyPr/>
                        <a:lstStyle/>
                        <a:p>
                          <a:endParaRPr lang="es-ES"/>
                        </a:p>
                      </a:txBody>
                      <a:tcPr marL="44450" marR="44450" marT="0" marB="0" anchor="b">
                        <a:blipFill rotWithShape="1">
                          <a:blip r:embed="rId4"/>
                          <a:stretch>
                            <a:fillRect l="-209813" t="-15625" b="-1706250"/>
                          </a:stretch>
                        </a:blipFill>
                      </a:tcPr>
                    </a:tc>
                  </a:tr>
                  <a:tr h="405190">
                    <a:tc>
                      <a:txBody>
                        <a:bodyPr/>
                        <a:lstStyle/>
                        <a:p>
                          <a:pPr algn="ctr">
                            <a:lnSpc>
                              <a:spcPct val="107000"/>
                            </a:lnSpc>
                            <a:spcAft>
                              <a:spcPts val="0"/>
                            </a:spcAft>
                          </a:pPr>
                          <a:r>
                            <a:rPr lang="es-ES" sz="1100">
                              <a:effectLst/>
                            </a:rPr>
                            <a:t>0,0</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0,00</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-1,92E+00</a:t>
                          </a:r>
                          <a:endParaRPr lang="es-ES" sz="1100">
                            <a:effectLst/>
                            <a:latin typeface="Calibri"/>
                            <a:ea typeface="Calibri"/>
                            <a:cs typeface="Times New Roman"/>
                          </a:endParaRPr>
                        </a:p>
                      </a:txBody>
                      <a:tcPr marL="44450" marR="44450" marT="0" marB="0" anchor="b"/>
                    </a:tc>
                  </a:tr>
                  <a:tr h="405190">
                    <a:tc>
                      <a:txBody>
                        <a:bodyPr/>
                        <a:lstStyle/>
                        <a:p>
                          <a:pPr algn="ctr">
                            <a:lnSpc>
                              <a:spcPct val="107000"/>
                            </a:lnSpc>
                            <a:spcAft>
                              <a:spcPts val="0"/>
                            </a:spcAft>
                          </a:pPr>
                          <a:r>
                            <a:rPr lang="es-ES" sz="1100">
                              <a:effectLst/>
                            </a:rPr>
                            <a:t>0,8</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0,26</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-1,43E+00</a:t>
                          </a:r>
                          <a:endParaRPr lang="es-ES" sz="1100">
                            <a:effectLst/>
                            <a:latin typeface="Calibri"/>
                            <a:ea typeface="Calibri"/>
                            <a:cs typeface="Times New Roman"/>
                          </a:endParaRPr>
                        </a:p>
                      </a:txBody>
                      <a:tcPr marL="44450" marR="44450" marT="0" marB="0" anchor="b"/>
                    </a:tc>
                  </a:tr>
                  <a:tr h="405190">
                    <a:tc>
                      <a:txBody>
                        <a:bodyPr/>
                        <a:lstStyle/>
                        <a:p>
                          <a:pPr algn="ctr">
                            <a:lnSpc>
                              <a:spcPct val="107000"/>
                            </a:lnSpc>
                            <a:spcAft>
                              <a:spcPts val="0"/>
                            </a:spcAft>
                          </a:pPr>
                          <a:r>
                            <a:rPr lang="es-ES" sz="1100">
                              <a:effectLst/>
                            </a:rPr>
                            <a:t>2,0</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0,51</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-9,51E-01</a:t>
                          </a:r>
                          <a:endParaRPr lang="es-ES" sz="1100">
                            <a:effectLst/>
                            <a:latin typeface="Calibri"/>
                            <a:ea typeface="Calibri"/>
                            <a:cs typeface="Times New Roman"/>
                          </a:endParaRPr>
                        </a:p>
                      </a:txBody>
                      <a:tcPr marL="44450" marR="44450" marT="0" marB="0" anchor="b"/>
                    </a:tc>
                  </a:tr>
                  <a:tr h="405190">
                    <a:tc>
                      <a:txBody>
                        <a:bodyPr/>
                        <a:lstStyle/>
                        <a:p>
                          <a:pPr algn="ctr">
                            <a:lnSpc>
                              <a:spcPct val="107000"/>
                            </a:lnSpc>
                            <a:spcAft>
                              <a:spcPts val="0"/>
                            </a:spcAft>
                          </a:pPr>
                          <a:r>
                            <a:rPr lang="es-ES" sz="1100">
                              <a:effectLst/>
                            </a:rPr>
                            <a:t>4,0</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0,76</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-4,69E-01</a:t>
                          </a:r>
                          <a:endParaRPr lang="es-ES" sz="1100">
                            <a:effectLst/>
                            <a:latin typeface="Calibri"/>
                            <a:ea typeface="Calibri"/>
                            <a:cs typeface="Times New Roman"/>
                          </a:endParaRPr>
                        </a:p>
                      </a:txBody>
                      <a:tcPr marL="44450" marR="44450" marT="0" marB="0" anchor="b"/>
                    </a:tc>
                  </a:tr>
                  <a:tr h="405190">
                    <a:tc>
                      <a:txBody>
                        <a:bodyPr/>
                        <a:lstStyle/>
                        <a:p>
                          <a:pPr algn="ctr">
                            <a:lnSpc>
                              <a:spcPct val="107000"/>
                            </a:lnSpc>
                            <a:spcAft>
                              <a:spcPts val="0"/>
                            </a:spcAft>
                          </a:pPr>
                          <a:r>
                            <a:rPr lang="es-ES" sz="1100">
                              <a:effectLst/>
                            </a:rPr>
                            <a:t>5,4</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0,86</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-2,77E-01</a:t>
                          </a:r>
                          <a:endParaRPr lang="es-ES" sz="1100">
                            <a:effectLst/>
                            <a:latin typeface="Calibri"/>
                            <a:ea typeface="Calibri"/>
                            <a:cs typeface="Times New Roman"/>
                          </a:endParaRPr>
                        </a:p>
                      </a:txBody>
                      <a:tcPr marL="44450" marR="44450" marT="0" marB="0" anchor="b"/>
                    </a:tc>
                  </a:tr>
                  <a:tr h="405190">
                    <a:tc>
                      <a:txBody>
                        <a:bodyPr/>
                        <a:lstStyle/>
                        <a:p>
                          <a:pPr algn="ctr">
                            <a:lnSpc>
                              <a:spcPct val="107000"/>
                            </a:lnSpc>
                            <a:spcAft>
                              <a:spcPts val="0"/>
                            </a:spcAft>
                          </a:pPr>
                          <a:r>
                            <a:rPr lang="es-ES" sz="1100">
                              <a:effectLst/>
                            </a:rPr>
                            <a:t>8,8</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0,96</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-8,46E-02</a:t>
                          </a:r>
                          <a:endParaRPr lang="es-ES" sz="1100">
                            <a:effectLst/>
                            <a:latin typeface="Calibri"/>
                            <a:ea typeface="Calibri"/>
                            <a:cs typeface="Times New Roman"/>
                          </a:endParaRPr>
                        </a:p>
                      </a:txBody>
                      <a:tcPr marL="44450" marR="44450" marT="0" marB="0" anchor="b"/>
                    </a:tc>
                  </a:tr>
                  <a:tr h="405190">
                    <a:tc>
                      <a:txBody>
                        <a:bodyPr/>
                        <a:lstStyle/>
                        <a:p>
                          <a:pPr algn="ctr">
                            <a:lnSpc>
                              <a:spcPct val="107000"/>
                            </a:lnSpc>
                            <a:spcAft>
                              <a:spcPts val="0"/>
                            </a:spcAft>
                          </a:pPr>
                          <a:r>
                            <a:rPr lang="es-ES" sz="1100">
                              <a:effectLst/>
                            </a:rPr>
                            <a:t>30,0</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1,00</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-4,28E-05</a:t>
                          </a:r>
                          <a:endParaRPr lang="es-ES" sz="1100">
                            <a:effectLst/>
                            <a:latin typeface="Calibri"/>
                            <a:ea typeface="Calibri"/>
                            <a:cs typeface="Times New Roman"/>
                          </a:endParaRPr>
                        </a:p>
                      </a:txBody>
                      <a:tcPr marL="44450" marR="44450" marT="0" marB="0" anchor="b"/>
                    </a:tc>
                  </a:tr>
                  <a:tr h="405190">
                    <a:tc>
                      <a:txBody>
                        <a:bodyPr/>
                        <a:lstStyle/>
                        <a:p>
                          <a:pPr algn="ctr">
                            <a:lnSpc>
                              <a:spcPct val="107000"/>
                            </a:lnSpc>
                            <a:spcAft>
                              <a:spcPts val="0"/>
                            </a:spcAft>
                          </a:pPr>
                          <a:r>
                            <a:rPr lang="es-ES" sz="1100">
                              <a:effectLst/>
                            </a:rPr>
                            <a:t>45,2</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dirty="0">
                              <a:effectLst/>
                            </a:rPr>
                            <a:t>1,00</a:t>
                          </a:r>
                          <a:endParaRPr lang="es-ES" sz="1100" dirty="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dirty="0">
                              <a:effectLst/>
                            </a:rPr>
                            <a:t>-1,92E-07</a:t>
                          </a:r>
                          <a:endParaRPr lang="es-ES" sz="1100" dirty="0">
                            <a:effectLst/>
                            <a:latin typeface="Calibri"/>
                            <a:ea typeface="Calibri"/>
                            <a:cs typeface="Times New Roman"/>
                          </a:endParaRPr>
                        </a:p>
                      </a:txBody>
                      <a:tcPr marL="44450" marR="44450" marT="0" marB="0" anchor="b"/>
                    </a:tc>
                  </a:tr>
                </a:tbl>
              </a:graphicData>
            </a:graphic>
          </p:graphicFrame>
        </mc:Fallback>
      </mc:AlternateContent>
      <mc:AlternateContent xmlns:mc="http://schemas.openxmlformats.org/markup-compatibility/2006" xmlns:a14="http://schemas.microsoft.com/office/drawing/2010/main">
        <mc:Choice Requires="a14">
          <p:sp>
            <p:nvSpPr>
              <p:cNvPr id="7" name="Rectangle 6"/>
              <p:cNvSpPr/>
              <p:nvPr/>
            </p:nvSpPr>
            <p:spPr>
              <a:xfrm>
                <a:off x="-182445" y="2977489"/>
                <a:ext cx="4819650" cy="11768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ES" i="1" smtClean="0">
                              <a:solidFill>
                                <a:schemeClr val="accent2">
                                  <a:lumMod val="50000"/>
                                </a:schemeClr>
                              </a:solidFill>
                              <a:latin typeface="Cambria Math"/>
                            </a:rPr>
                          </m:ctrlPr>
                        </m:fPr>
                        <m:num>
                          <m:r>
                            <a:rPr lang="es-ES" i="1">
                              <a:solidFill>
                                <a:schemeClr val="accent2">
                                  <a:lumMod val="50000"/>
                                </a:schemeClr>
                              </a:solidFill>
                              <a:latin typeface="Cambria Math"/>
                            </a:rPr>
                            <m:t>𝑑𝑡</m:t>
                          </m:r>
                        </m:num>
                        <m:den>
                          <m:r>
                            <a:rPr lang="es-ES" i="1">
                              <a:solidFill>
                                <a:schemeClr val="accent2">
                                  <a:lumMod val="50000"/>
                                </a:schemeClr>
                              </a:solidFill>
                              <a:latin typeface="Cambria Math"/>
                            </a:rPr>
                            <m:t>𝑑</m:t>
                          </m:r>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𝑋</m:t>
                              </m:r>
                            </m:e>
                            <m:sub>
                              <m:r>
                                <a:rPr lang="es-ES" i="1">
                                  <a:solidFill>
                                    <a:schemeClr val="accent2">
                                      <a:lumMod val="50000"/>
                                    </a:schemeClr>
                                  </a:solidFill>
                                  <a:latin typeface="Cambria Math"/>
                                </a:rPr>
                                <m:t>𝐴</m:t>
                              </m:r>
                            </m:sub>
                          </m:sSub>
                        </m:den>
                      </m:f>
                      <m:r>
                        <a:rPr lang="es-ES" i="1">
                          <a:solidFill>
                            <a:schemeClr val="accent2">
                              <a:lumMod val="50000"/>
                            </a:schemeClr>
                          </a:solidFill>
                          <a:latin typeface="Cambria Math"/>
                        </a:rPr>
                        <m:t>=−</m:t>
                      </m:r>
                      <m:f>
                        <m:fPr>
                          <m:ctrlPr>
                            <a:rPr lang="es-ES" i="1">
                              <a:solidFill>
                                <a:schemeClr val="accent2">
                                  <a:lumMod val="50000"/>
                                </a:schemeClr>
                              </a:solidFill>
                              <a:latin typeface="Cambria Math"/>
                            </a:rPr>
                          </m:ctrlPr>
                        </m:fPr>
                        <m:num>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𝑁</m:t>
                              </m:r>
                            </m:e>
                            <m:sub>
                              <m:r>
                                <a:rPr lang="es-ES" i="1">
                                  <a:solidFill>
                                    <a:schemeClr val="accent2">
                                      <a:lumMod val="50000"/>
                                    </a:schemeClr>
                                  </a:solidFill>
                                  <a:latin typeface="Cambria Math"/>
                                </a:rPr>
                                <m:t>𝐴𝑜</m:t>
                              </m:r>
                            </m:sub>
                          </m:sSub>
                        </m:num>
                        <m:den>
                          <m:r>
                            <a:rPr lang="es-ES" i="1">
                              <a:solidFill>
                                <a:schemeClr val="accent2">
                                  <a:lumMod val="50000"/>
                                </a:schemeClr>
                              </a:solidFill>
                              <a:latin typeface="Cambria Math"/>
                            </a:rPr>
                            <m:t>𝑉</m:t>
                          </m:r>
                        </m:den>
                      </m:f>
                      <m:r>
                        <a:rPr lang="es-ES" i="1">
                          <a:solidFill>
                            <a:schemeClr val="accent2">
                              <a:lumMod val="50000"/>
                            </a:schemeClr>
                          </a:solidFill>
                          <a:latin typeface="Cambria Math"/>
                        </a:rPr>
                        <m:t>∙</m:t>
                      </m:r>
                      <m:f>
                        <m:fPr>
                          <m:ctrlPr>
                            <a:rPr lang="es-ES" i="1">
                              <a:solidFill>
                                <a:schemeClr val="accent2">
                                  <a:lumMod val="50000"/>
                                </a:schemeClr>
                              </a:solidFill>
                              <a:latin typeface="Cambria Math"/>
                            </a:rPr>
                          </m:ctrlPr>
                        </m:fPr>
                        <m:num>
                          <m:f>
                            <m:fPr>
                              <m:ctrlPr>
                                <a:rPr lang="es-ES" i="1">
                                  <a:solidFill>
                                    <a:schemeClr val="accent2">
                                      <a:lumMod val="50000"/>
                                    </a:schemeClr>
                                  </a:solidFill>
                                  <a:latin typeface="Cambria Math"/>
                                </a:rPr>
                              </m:ctrlPr>
                            </m:fPr>
                            <m:num>
                              <m:r>
                                <a:rPr lang="es-ES" i="1">
                                  <a:solidFill>
                                    <a:schemeClr val="accent2">
                                      <a:lumMod val="50000"/>
                                    </a:schemeClr>
                                  </a:solidFill>
                                  <a:latin typeface="Cambria Math"/>
                                </a:rPr>
                                <m:t>1</m:t>
                              </m:r>
                            </m:num>
                            <m:den>
                              <m:r>
                                <a:rPr lang="es-ES" i="1">
                                  <a:solidFill>
                                    <a:schemeClr val="accent2">
                                      <a:lumMod val="50000"/>
                                    </a:schemeClr>
                                  </a:solidFill>
                                  <a:latin typeface="Cambria Math"/>
                                </a:rPr>
                                <m:t>𝑎</m:t>
                              </m:r>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𝑘</m:t>
                                  </m:r>
                                </m:e>
                                <m:sub>
                                  <m:r>
                                    <a:rPr lang="es-ES" i="1">
                                      <a:solidFill>
                                        <a:schemeClr val="accent2">
                                          <a:lumMod val="50000"/>
                                        </a:schemeClr>
                                      </a:solidFill>
                                      <a:latin typeface="Cambria Math"/>
                                    </a:rPr>
                                    <m:t>𝑔</m:t>
                                  </m:r>
                                </m:sub>
                              </m:sSub>
                            </m:den>
                          </m:f>
                          <m:r>
                            <a:rPr lang="es-ES" i="1">
                              <a:solidFill>
                                <a:schemeClr val="accent2">
                                  <a:lumMod val="50000"/>
                                </a:schemeClr>
                              </a:solidFill>
                              <a:latin typeface="Cambria Math"/>
                            </a:rPr>
                            <m:t>+</m:t>
                          </m:r>
                          <m:f>
                            <m:fPr>
                              <m:ctrlPr>
                                <a:rPr lang="es-ES" i="1">
                                  <a:solidFill>
                                    <a:schemeClr val="accent2">
                                      <a:lumMod val="50000"/>
                                    </a:schemeClr>
                                  </a:solidFill>
                                  <a:latin typeface="Cambria Math"/>
                                </a:rPr>
                              </m:ctrlPr>
                            </m:fPr>
                            <m:num>
                              <m:r>
                                <a:rPr lang="es-ES" i="1">
                                  <a:solidFill>
                                    <a:schemeClr val="accent2">
                                      <a:lumMod val="50000"/>
                                    </a:schemeClr>
                                  </a:solidFill>
                                  <a:latin typeface="Cambria Math"/>
                                </a:rPr>
                                <m:t>𝐻</m:t>
                              </m:r>
                            </m:num>
                            <m:den>
                              <m:r>
                                <a:rPr lang="es-ES" i="1">
                                  <a:solidFill>
                                    <a:schemeClr val="accent2">
                                      <a:lumMod val="50000"/>
                                    </a:schemeClr>
                                  </a:solidFill>
                                  <a:latin typeface="Cambria Math"/>
                                </a:rPr>
                                <m:t>𝑎</m:t>
                              </m:r>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𝑘</m:t>
                                  </m:r>
                                </m:e>
                                <m:sub>
                                  <m:r>
                                    <a:rPr lang="es-ES" i="1">
                                      <a:solidFill>
                                        <a:schemeClr val="accent2">
                                          <a:lumMod val="50000"/>
                                        </a:schemeClr>
                                      </a:solidFill>
                                      <a:latin typeface="Cambria Math"/>
                                    </a:rPr>
                                    <m:t>𝐿</m:t>
                                  </m:r>
                                </m:sub>
                              </m:sSub>
                              <m:r>
                                <a:rPr lang="es-ES" i="1">
                                  <a:solidFill>
                                    <a:schemeClr val="accent2">
                                      <a:lumMod val="50000"/>
                                    </a:schemeClr>
                                  </a:solidFill>
                                  <a:latin typeface="Cambria Math"/>
                                </a:rPr>
                                <m:t>𝐸</m:t>
                              </m:r>
                            </m:den>
                          </m:f>
                          <m:r>
                            <a:rPr lang="es-ES" i="1">
                              <a:solidFill>
                                <a:schemeClr val="accent2">
                                  <a:lumMod val="50000"/>
                                </a:schemeClr>
                              </a:solidFill>
                              <a:latin typeface="Cambria Math"/>
                            </a:rPr>
                            <m:t>+</m:t>
                          </m:r>
                          <m:f>
                            <m:fPr>
                              <m:ctrlPr>
                                <a:rPr lang="es-ES" i="1">
                                  <a:solidFill>
                                    <a:schemeClr val="accent2">
                                      <a:lumMod val="50000"/>
                                    </a:schemeClr>
                                  </a:solidFill>
                                  <a:latin typeface="Cambria Math"/>
                                </a:rPr>
                              </m:ctrlPr>
                            </m:fPr>
                            <m:num>
                              <m:r>
                                <a:rPr lang="es-ES" i="1">
                                  <a:solidFill>
                                    <a:schemeClr val="accent2">
                                      <a:lumMod val="50000"/>
                                    </a:schemeClr>
                                  </a:solidFill>
                                  <a:latin typeface="Cambria Math"/>
                                </a:rPr>
                                <m:t>𝐻</m:t>
                              </m:r>
                            </m:num>
                            <m:den>
                              <m:r>
                                <a:rPr lang="es-ES" i="1">
                                  <a:solidFill>
                                    <a:schemeClr val="accent2">
                                      <a:lumMod val="50000"/>
                                    </a:schemeClr>
                                  </a:solidFill>
                                  <a:latin typeface="Cambria Math"/>
                                </a:rPr>
                                <m:t>𝑓𝑘</m:t>
                              </m:r>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𝐶</m:t>
                                  </m:r>
                                </m:e>
                                <m:sub>
                                  <m:r>
                                    <a:rPr lang="es-ES" i="1">
                                      <a:solidFill>
                                        <a:schemeClr val="accent2">
                                          <a:lumMod val="50000"/>
                                        </a:schemeClr>
                                      </a:solidFill>
                                      <a:latin typeface="Cambria Math"/>
                                    </a:rPr>
                                    <m:t>𝐵</m:t>
                                  </m:r>
                                </m:sub>
                              </m:sSub>
                            </m:den>
                          </m:f>
                        </m:num>
                        <m:den>
                          <m:f>
                            <m:fPr>
                              <m:ctrlPr>
                                <a:rPr lang="es-ES" i="1">
                                  <a:solidFill>
                                    <a:schemeClr val="accent2">
                                      <a:lumMod val="50000"/>
                                    </a:schemeClr>
                                  </a:solidFill>
                                  <a:latin typeface="Cambria Math"/>
                                </a:rPr>
                              </m:ctrlPr>
                            </m:fPr>
                            <m:num>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𝑁</m:t>
                                  </m:r>
                                </m:e>
                                <m:sub>
                                  <m:r>
                                    <a:rPr lang="es-ES" i="1">
                                      <a:solidFill>
                                        <a:schemeClr val="accent2">
                                          <a:lumMod val="50000"/>
                                        </a:schemeClr>
                                      </a:solidFill>
                                      <a:latin typeface="Cambria Math"/>
                                    </a:rPr>
                                    <m:t>𝐴𝑜</m:t>
                                  </m:r>
                                </m:sub>
                              </m:sSub>
                              <m:r>
                                <a:rPr lang="es-ES" i="1">
                                  <a:solidFill>
                                    <a:schemeClr val="accent2">
                                      <a:lumMod val="50000"/>
                                    </a:schemeClr>
                                  </a:solidFill>
                                  <a:latin typeface="Cambria Math"/>
                                </a:rPr>
                                <m:t>(1−</m:t>
                              </m:r>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𝑋</m:t>
                                  </m:r>
                                </m:e>
                                <m:sub>
                                  <m:r>
                                    <a:rPr lang="es-ES" i="1">
                                      <a:solidFill>
                                        <a:schemeClr val="accent2">
                                          <a:lumMod val="50000"/>
                                        </a:schemeClr>
                                      </a:solidFill>
                                      <a:latin typeface="Cambria Math"/>
                                    </a:rPr>
                                    <m:t>𝐴</m:t>
                                  </m:r>
                                </m:sub>
                              </m:sSub>
                              <m:r>
                                <a:rPr lang="es-ES" i="1">
                                  <a:solidFill>
                                    <a:schemeClr val="accent2">
                                      <a:lumMod val="50000"/>
                                    </a:schemeClr>
                                  </a:solidFill>
                                  <a:latin typeface="Cambria Math"/>
                                </a:rPr>
                                <m:t>)</m:t>
                              </m:r>
                            </m:num>
                            <m:den>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𝑁</m:t>
                                  </m:r>
                                </m:e>
                                <m:sub>
                                  <m:r>
                                    <a:rPr lang="es-ES" i="1">
                                      <a:solidFill>
                                        <a:schemeClr val="accent2">
                                          <a:lumMod val="50000"/>
                                        </a:schemeClr>
                                      </a:solidFill>
                                      <a:latin typeface="Cambria Math"/>
                                    </a:rPr>
                                    <m:t>𝑡𝑜𝑡𝑎𝑙</m:t>
                                  </m:r>
                                  <m:r>
                                    <a:rPr lang="es-ES" i="1">
                                      <a:solidFill>
                                        <a:schemeClr val="accent2">
                                          <a:lumMod val="50000"/>
                                        </a:schemeClr>
                                      </a:solidFill>
                                      <a:latin typeface="Cambria Math"/>
                                    </a:rPr>
                                    <m:t>,</m:t>
                                  </m:r>
                                  <m:r>
                                    <a:rPr lang="es-ES" i="1">
                                      <a:solidFill>
                                        <a:schemeClr val="accent2">
                                          <a:lumMod val="50000"/>
                                        </a:schemeClr>
                                      </a:solidFill>
                                      <a:latin typeface="Cambria Math"/>
                                    </a:rPr>
                                    <m:t>𝑜</m:t>
                                  </m:r>
                                </m:sub>
                              </m:sSub>
                              <m:r>
                                <a:rPr lang="es-ES" i="1">
                                  <a:solidFill>
                                    <a:schemeClr val="accent2">
                                      <a:lumMod val="50000"/>
                                    </a:schemeClr>
                                  </a:solidFill>
                                  <a:latin typeface="Cambria Math"/>
                                </a:rPr>
                                <m:t>−</m:t>
                              </m:r>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𝑁</m:t>
                                  </m:r>
                                </m:e>
                                <m:sub>
                                  <m:r>
                                    <a:rPr lang="es-ES" i="1">
                                      <a:solidFill>
                                        <a:schemeClr val="accent2">
                                          <a:lumMod val="50000"/>
                                        </a:schemeClr>
                                      </a:solidFill>
                                      <a:latin typeface="Cambria Math"/>
                                    </a:rPr>
                                    <m:t>𝐴𝑜</m:t>
                                  </m:r>
                                </m:sub>
                              </m:sSub>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𝑋</m:t>
                                  </m:r>
                                </m:e>
                                <m:sub>
                                  <m:r>
                                    <a:rPr lang="es-ES" i="1">
                                      <a:solidFill>
                                        <a:schemeClr val="accent2">
                                          <a:lumMod val="50000"/>
                                        </a:schemeClr>
                                      </a:solidFill>
                                      <a:latin typeface="Cambria Math"/>
                                    </a:rPr>
                                    <m:t>𝐴</m:t>
                                  </m:r>
                                </m:sub>
                              </m:sSub>
                            </m:den>
                          </m:f>
                          <m:r>
                            <a:rPr lang="es-ES" i="1">
                              <a:solidFill>
                                <a:schemeClr val="accent2">
                                  <a:lumMod val="50000"/>
                                </a:schemeClr>
                              </a:solidFill>
                              <a:latin typeface="Cambria Math"/>
                            </a:rPr>
                            <m:t>∙</m:t>
                          </m:r>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𝑃</m:t>
                              </m:r>
                            </m:e>
                            <m:sub>
                              <m:r>
                                <a:rPr lang="es-ES" i="1">
                                  <a:solidFill>
                                    <a:schemeClr val="accent2">
                                      <a:lumMod val="50000"/>
                                    </a:schemeClr>
                                  </a:solidFill>
                                  <a:latin typeface="Cambria Math"/>
                                </a:rPr>
                                <m:t>𝑡𝑜𝑡𝑎𝑙</m:t>
                              </m:r>
                            </m:sub>
                          </m:sSub>
                        </m:den>
                      </m:f>
                    </m:oMath>
                  </m:oMathPara>
                </a14:m>
                <a:endParaRPr lang="es-ES" dirty="0">
                  <a:solidFill>
                    <a:schemeClr val="accent2">
                      <a:lumMod val="50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182445" y="2977489"/>
                <a:ext cx="4819650" cy="1176861"/>
              </a:xfrm>
              <a:prstGeom prst="rect">
                <a:avLst/>
              </a:prstGeom>
              <a:blipFill rotWithShape="1">
                <a:blip r:embed="rId5"/>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34855011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s-ES" dirty="0" smtClean="0"/>
              <a:t>Efecto de la profundidad</a:t>
            </a:r>
          </a:p>
          <a:p>
            <a:r>
              <a:rPr lang="es-ES" dirty="0" smtClean="0"/>
              <a:t>Efecto de la concentración de hemoglobina</a:t>
            </a:r>
          </a:p>
          <a:p>
            <a:r>
              <a:rPr lang="es-ES" dirty="0" smtClean="0"/>
              <a:t>Efecto del volumen de pulmón</a:t>
            </a:r>
            <a:endParaRPr lang="es-ES" dirty="0"/>
          </a:p>
        </p:txBody>
      </p:sp>
      <p:sp>
        <p:nvSpPr>
          <p:cNvPr id="5" name="Rectangle 4"/>
          <p:cNvSpPr/>
          <p:nvPr/>
        </p:nvSpPr>
        <p:spPr>
          <a:xfrm>
            <a:off x="-485046" y="41031"/>
            <a:ext cx="9629046" cy="369332"/>
          </a:xfrm>
          <a:prstGeom prst="rect">
            <a:avLst/>
          </a:prstGeom>
        </p:spPr>
        <p:txBody>
          <a:bodyPr wrap="none">
            <a:spAutoFit/>
          </a:bodyPr>
          <a:lstStyle/>
          <a:p>
            <a:pPr lvl="1"/>
            <a:r>
              <a:rPr lang="es-ES" dirty="0" smtClean="0">
                <a:solidFill>
                  <a:srgbClr val="FFFFAB"/>
                </a:solidFill>
              </a:rPr>
              <a:t>         5.2.2</a:t>
            </a:r>
            <a:r>
              <a:rPr lang="es-ES" dirty="0">
                <a:solidFill>
                  <a:srgbClr val="FFFFAB"/>
                </a:solidFill>
              </a:rPr>
              <a:t>	Estudio de las distintas variables que afectan a la velocidad de reacción</a:t>
            </a:r>
          </a:p>
        </p:txBody>
      </p:sp>
    </p:spTree>
    <p:extLst>
      <p:ext uri="{BB962C8B-B14F-4D97-AF65-F5344CB8AC3E}">
        <p14:creationId xmlns:p14="http://schemas.microsoft.com/office/powerpoint/2010/main" val="34855011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95400" y="120164"/>
            <a:ext cx="6394123" cy="338554"/>
          </a:xfrm>
          <a:prstGeom prst="rect">
            <a:avLst/>
          </a:prstGeom>
        </p:spPr>
        <p:txBody>
          <a:bodyPr wrap="none">
            <a:spAutoFit/>
          </a:bodyPr>
          <a:lstStyle/>
          <a:p>
            <a:pPr lvl="1"/>
            <a:r>
              <a:rPr lang="es-ES" sz="1600" dirty="0" smtClean="0">
                <a:solidFill>
                  <a:srgbClr val="FFFFAB"/>
                </a:solidFill>
              </a:rPr>
              <a:t>5.2.2.1 </a:t>
            </a:r>
            <a:r>
              <a:rPr lang="es-ES" sz="1600" dirty="0">
                <a:solidFill>
                  <a:srgbClr val="FFFFAB"/>
                </a:solidFill>
              </a:rPr>
              <a:t>Efecto de la concentración </a:t>
            </a:r>
            <a:r>
              <a:rPr lang="es-ES" sz="1600" dirty="0" smtClean="0">
                <a:solidFill>
                  <a:srgbClr val="FFFFAB"/>
                </a:solidFill>
              </a:rPr>
              <a:t>de hemoglobina en sangre</a:t>
            </a:r>
            <a:endParaRPr lang="es-ES" sz="1600" dirty="0">
              <a:solidFill>
                <a:srgbClr val="FFFFAB"/>
              </a:solidFill>
            </a:endParaRPr>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861" t="47135" r="67131" b="42969"/>
          <a:stretch/>
        </p:blipFill>
        <p:spPr bwMode="auto">
          <a:xfrm>
            <a:off x="4267200" y="4572000"/>
            <a:ext cx="4876800" cy="1506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4053"/>
          <a:stretch/>
        </p:blipFill>
        <p:spPr>
          <a:xfrm>
            <a:off x="228599" y="1257300"/>
            <a:ext cx="3387601" cy="2705100"/>
          </a:xfrm>
          <a:prstGeom prst="rect">
            <a:avLst/>
          </a:prstGeom>
        </p:spPr>
      </p:pic>
      <p:pic>
        <p:nvPicPr>
          <p:cNvPr id="8" name="Imagen 9"/>
          <p:cNvPicPr/>
          <p:nvPr/>
        </p:nvPicPr>
        <p:blipFill>
          <a:blip r:embed="rId5"/>
          <a:stretch>
            <a:fillRect/>
          </a:stretch>
        </p:blipFill>
        <p:spPr>
          <a:xfrm>
            <a:off x="4511510" y="1619250"/>
            <a:ext cx="3584739" cy="1981200"/>
          </a:xfrm>
          <a:prstGeom prst="rect">
            <a:avLst/>
          </a:prstGeom>
        </p:spPr>
      </p:pic>
      <p:sp>
        <p:nvSpPr>
          <p:cNvPr id="5" name="TextBox 4"/>
          <p:cNvSpPr txBox="1"/>
          <p:nvPr/>
        </p:nvSpPr>
        <p:spPr>
          <a:xfrm>
            <a:off x="609600" y="4267200"/>
            <a:ext cx="1312799" cy="1477328"/>
          </a:xfrm>
          <a:prstGeom prst="rect">
            <a:avLst/>
          </a:prstGeom>
          <a:noFill/>
        </p:spPr>
        <p:txBody>
          <a:bodyPr wrap="square" rtlCol="0">
            <a:spAutoFit/>
          </a:bodyPr>
          <a:lstStyle/>
          <a:p>
            <a:r>
              <a:rPr lang="es-ES" dirty="0" smtClean="0">
                <a:solidFill>
                  <a:schemeClr val="accent2">
                    <a:lumMod val="50000"/>
                  </a:schemeClr>
                </a:solidFill>
              </a:rPr>
              <a:t>No se ha visto la respuesta adaptativa</a:t>
            </a:r>
            <a:r>
              <a:rPr lang="es-ES" dirty="0" smtClean="0">
                <a:solidFill>
                  <a:schemeClr val="accent2"/>
                </a:solidFill>
              </a:rPr>
              <a:t>.</a:t>
            </a:r>
            <a:endParaRPr lang="es-ES" dirty="0">
              <a:solidFill>
                <a:schemeClr val="accent2"/>
              </a:solidFill>
            </a:endParaRPr>
          </a:p>
        </p:txBody>
      </p:sp>
      <p:cxnSp>
        <p:nvCxnSpPr>
          <p:cNvPr id="9" name="Straight Arrow Connector 8"/>
          <p:cNvCxnSpPr/>
          <p:nvPr/>
        </p:nvCxnSpPr>
        <p:spPr>
          <a:xfrm>
            <a:off x="1922399" y="4114800"/>
            <a:ext cx="512610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48500" y="4126468"/>
            <a:ext cx="0" cy="891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7086600" y="5005864"/>
            <a:ext cx="602923" cy="480536"/>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8355024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534400" cy="4525963"/>
              </a:xfrm>
            </p:spPr>
            <p:txBody>
              <a:bodyPr/>
              <a:lstStyle/>
              <a:p>
                <a14:m>
                  <m:oMath xmlns:m="http://schemas.openxmlformats.org/officeDocument/2006/math">
                    <m:sSub>
                      <m:sSubPr>
                        <m:ctrlPr>
                          <a:rPr lang="es-ES" i="1">
                            <a:latin typeface="Cambria Math"/>
                          </a:rPr>
                        </m:ctrlPr>
                      </m:sSubPr>
                      <m:e>
                        <m:r>
                          <a:rPr lang="es-ES" i="1">
                            <a:latin typeface="Cambria Math"/>
                          </a:rPr>
                          <m:t>𝑃</m:t>
                        </m:r>
                      </m:e>
                      <m:sub>
                        <m:sSub>
                          <m:sSubPr>
                            <m:ctrlPr>
                              <a:rPr lang="es-ES" i="1">
                                <a:latin typeface="Cambria Math"/>
                              </a:rPr>
                            </m:ctrlPr>
                          </m:sSubPr>
                          <m:e>
                            <m:r>
                              <a:rPr lang="es-ES" i="1">
                                <a:latin typeface="Cambria Math"/>
                              </a:rPr>
                              <m:t>𝑂</m:t>
                            </m:r>
                          </m:e>
                          <m:sub>
                            <m:r>
                              <a:rPr lang="es-ES" i="1">
                                <a:latin typeface="Cambria Math"/>
                              </a:rPr>
                              <m:t>2</m:t>
                            </m:r>
                          </m:sub>
                        </m:sSub>
                      </m:sub>
                    </m:sSub>
                    <m:r>
                      <a:rPr lang="es-ES" i="1">
                        <a:latin typeface="Cambria Math"/>
                      </a:rPr>
                      <m:t>=</m:t>
                    </m:r>
                    <m:sSub>
                      <m:sSubPr>
                        <m:ctrlPr>
                          <a:rPr lang="es-ES" i="1">
                            <a:latin typeface="Cambria Math"/>
                          </a:rPr>
                        </m:ctrlPr>
                      </m:sSubPr>
                      <m:e>
                        <m:r>
                          <a:rPr lang="es-ES" i="1">
                            <a:latin typeface="Cambria Math"/>
                          </a:rPr>
                          <m:t>𝑋</m:t>
                        </m:r>
                      </m:e>
                      <m:sub>
                        <m:sSub>
                          <m:sSubPr>
                            <m:ctrlPr>
                              <a:rPr lang="es-ES" i="1">
                                <a:latin typeface="Cambria Math"/>
                              </a:rPr>
                            </m:ctrlPr>
                          </m:sSubPr>
                          <m:e>
                            <m:r>
                              <a:rPr lang="es-ES" i="1">
                                <a:latin typeface="Cambria Math"/>
                              </a:rPr>
                              <m:t>𝑂</m:t>
                            </m:r>
                          </m:e>
                          <m:sub>
                            <m:r>
                              <a:rPr lang="es-ES" i="1">
                                <a:latin typeface="Cambria Math"/>
                              </a:rPr>
                              <m:t>2</m:t>
                            </m:r>
                          </m:sub>
                        </m:sSub>
                      </m:sub>
                    </m:sSub>
                    <m:r>
                      <a:rPr lang="es-ES" i="1">
                        <a:latin typeface="Cambria Math"/>
                      </a:rPr>
                      <m:t>∙</m:t>
                    </m:r>
                    <m:sSub>
                      <m:sSubPr>
                        <m:ctrlPr>
                          <a:rPr lang="es-ES" i="1">
                            <a:latin typeface="Cambria Math"/>
                          </a:rPr>
                        </m:ctrlPr>
                      </m:sSubPr>
                      <m:e>
                        <m:r>
                          <a:rPr lang="es-ES" i="1">
                            <a:latin typeface="Cambria Math"/>
                          </a:rPr>
                          <m:t>𝑃</m:t>
                        </m:r>
                      </m:e>
                      <m:sub>
                        <m:r>
                          <a:rPr lang="es-ES" i="1">
                            <a:latin typeface="Cambria Math"/>
                          </a:rPr>
                          <m:t>𝑡𝑜𝑡𝑎𝑙</m:t>
                        </m:r>
                      </m:sub>
                    </m:sSub>
                  </m:oMath>
                </a14:m>
                <a:endParaRPr lang="es-ES" dirty="0"/>
              </a:p>
              <a:p>
                <a14:m>
                  <m:oMath xmlns:m="http://schemas.openxmlformats.org/officeDocument/2006/math">
                    <m:sSub>
                      <m:sSubPr>
                        <m:ctrlPr>
                          <a:rPr lang="es-ES" i="1">
                            <a:latin typeface="Cambria Math"/>
                          </a:rPr>
                        </m:ctrlPr>
                      </m:sSubPr>
                      <m:e>
                        <m:r>
                          <a:rPr lang="es-ES" i="1">
                            <a:latin typeface="Cambria Math"/>
                          </a:rPr>
                          <m:t>𝑃</m:t>
                        </m:r>
                      </m:e>
                      <m:sub>
                        <m:r>
                          <a:rPr lang="es-ES" i="1">
                            <a:latin typeface="Cambria Math"/>
                          </a:rPr>
                          <m:t>𝑡𝑜𝑡𝑎𝑙</m:t>
                        </m:r>
                      </m:sub>
                    </m:sSub>
                    <m:r>
                      <a:rPr lang="es-ES" i="1">
                        <a:latin typeface="Cambria Math"/>
                      </a:rPr>
                      <m:t>=</m:t>
                    </m:r>
                    <m:sSub>
                      <m:sSubPr>
                        <m:ctrlPr>
                          <a:rPr lang="es-ES" i="1">
                            <a:latin typeface="Cambria Math"/>
                          </a:rPr>
                        </m:ctrlPr>
                      </m:sSubPr>
                      <m:e>
                        <m:r>
                          <a:rPr lang="es-ES" i="1">
                            <a:latin typeface="Cambria Math"/>
                          </a:rPr>
                          <m:t>𝑃</m:t>
                        </m:r>
                      </m:e>
                      <m:sub>
                        <m:r>
                          <a:rPr lang="es-ES" i="1">
                            <a:latin typeface="Cambria Math"/>
                          </a:rPr>
                          <m:t>𝑎𝑡𝑚</m:t>
                        </m:r>
                      </m:sub>
                    </m:sSub>
                    <m:r>
                      <a:rPr lang="es-ES" i="1">
                        <a:latin typeface="Cambria Math"/>
                      </a:rPr>
                      <m:t>+</m:t>
                    </m:r>
                    <m:sSub>
                      <m:sSubPr>
                        <m:ctrlPr>
                          <a:rPr lang="es-ES" i="1">
                            <a:latin typeface="Cambria Math"/>
                          </a:rPr>
                        </m:ctrlPr>
                      </m:sSubPr>
                      <m:e>
                        <m:r>
                          <a:rPr lang="es-ES" i="1">
                            <a:latin typeface="Cambria Math"/>
                          </a:rPr>
                          <m:t>𝑃</m:t>
                        </m:r>
                      </m:e>
                      <m:sub>
                        <m:r>
                          <a:rPr lang="es-ES" i="1">
                            <a:latin typeface="Cambria Math"/>
                          </a:rPr>
                          <m:t>𝑐𝑜𝑙𝑢𝑚𝑛𝑎</m:t>
                        </m:r>
                      </m:sub>
                    </m:sSub>
                    <m:r>
                      <a:rPr lang="es-ES" i="1">
                        <a:latin typeface="Cambria Math"/>
                      </a:rPr>
                      <m:t>=</m:t>
                    </m:r>
                    <m:sSub>
                      <m:sSubPr>
                        <m:ctrlPr>
                          <a:rPr lang="es-ES" i="1">
                            <a:latin typeface="Cambria Math"/>
                          </a:rPr>
                        </m:ctrlPr>
                      </m:sSubPr>
                      <m:e>
                        <m:r>
                          <a:rPr lang="es-ES" i="1">
                            <a:latin typeface="Cambria Math"/>
                          </a:rPr>
                          <m:t>𝑃</m:t>
                        </m:r>
                      </m:e>
                      <m:sub>
                        <m:r>
                          <a:rPr lang="es-ES" i="1">
                            <a:latin typeface="Cambria Math"/>
                          </a:rPr>
                          <m:t>𝑎𝑡𝑚</m:t>
                        </m:r>
                      </m:sub>
                    </m:sSub>
                    <m:r>
                      <a:rPr lang="es-ES" i="1">
                        <a:latin typeface="Cambria Math"/>
                      </a:rPr>
                      <m:t>+</m:t>
                    </m:r>
                    <m:sSub>
                      <m:sSubPr>
                        <m:ctrlPr>
                          <a:rPr lang="es-ES" i="1">
                            <a:latin typeface="Cambria Math"/>
                          </a:rPr>
                        </m:ctrlPr>
                      </m:sSubPr>
                      <m:e>
                        <m:r>
                          <a:rPr lang="es-ES" i="1">
                            <a:latin typeface="Cambria Math"/>
                          </a:rPr>
                          <m:t>𝜌</m:t>
                        </m:r>
                      </m:e>
                      <m:sub>
                        <m:sSub>
                          <m:sSubPr>
                            <m:ctrlPr>
                              <a:rPr lang="es-ES" i="1">
                                <a:latin typeface="Cambria Math"/>
                              </a:rPr>
                            </m:ctrlPr>
                          </m:sSubPr>
                          <m:e>
                            <m:r>
                              <a:rPr lang="es-ES" i="1">
                                <a:latin typeface="Cambria Math"/>
                              </a:rPr>
                              <m:t>𝐻</m:t>
                            </m:r>
                          </m:e>
                          <m:sub>
                            <m:r>
                              <a:rPr lang="es-ES" i="1">
                                <a:latin typeface="Cambria Math"/>
                              </a:rPr>
                              <m:t>2</m:t>
                            </m:r>
                          </m:sub>
                        </m:sSub>
                        <m:r>
                          <a:rPr lang="es-ES" i="1">
                            <a:latin typeface="Cambria Math"/>
                          </a:rPr>
                          <m:t>𝑂</m:t>
                        </m:r>
                      </m:sub>
                    </m:sSub>
                    <m:r>
                      <a:rPr lang="es-ES" i="1">
                        <a:latin typeface="Cambria Math"/>
                      </a:rPr>
                      <m:t>∙</m:t>
                    </m:r>
                    <m:r>
                      <a:rPr lang="es-ES" i="1">
                        <a:latin typeface="Cambria Math"/>
                      </a:rPr>
                      <m:t>𝑔</m:t>
                    </m:r>
                    <m:r>
                      <a:rPr lang="es-ES" i="1">
                        <a:latin typeface="Cambria Math"/>
                      </a:rPr>
                      <m:t>∙</m:t>
                    </m:r>
                    <m:r>
                      <a:rPr lang="es-ES" i="1">
                        <a:latin typeface="Cambria Math"/>
                      </a:rPr>
                      <m:t>h</m:t>
                    </m:r>
                  </m:oMath>
                </a14:m>
                <a:endParaRPr lang="es-E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534400" cy="4525963"/>
              </a:xfrm>
              <a:blipFill rotWithShape="1">
                <a:blip r:embed="rId3"/>
                <a:stretch>
                  <a:fillRect t="-1887" r="-643"/>
                </a:stretch>
              </a:blipFill>
            </p:spPr>
            <p:txBody>
              <a:bodyPr/>
              <a:lstStyle/>
              <a:p>
                <a:r>
                  <a:rPr lang="es-ES">
                    <a:noFill/>
                  </a:rPr>
                  <a:t> </a:t>
                </a:r>
              </a:p>
            </p:txBody>
          </p:sp>
        </mc:Fallback>
      </mc:AlternateContent>
      <p:sp>
        <p:nvSpPr>
          <p:cNvPr id="5" name="Rectangle 4"/>
          <p:cNvSpPr/>
          <p:nvPr/>
        </p:nvSpPr>
        <p:spPr>
          <a:xfrm>
            <a:off x="-410475" y="155332"/>
            <a:ext cx="9554475" cy="338554"/>
          </a:xfrm>
          <a:prstGeom prst="rect">
            <a:avLst/>
          </a:prstGeom>
        </p:spPr>
        <p:txBody>
          <a:bodyPr wrap="none">
            <a:spAutoFit/>
          </a:bodyPr>
          <a:lstStyle/>
          <a:p>
            <a:pPr lvl="1"/>
            <a:r>
              <a:rPr lang="es-ES" sz="1600" dirty="0" smtClean="0">
                <a:solidFill>
                  <a:srgbClr val="FFFFAB"/>
                </a:solidFill>
              </a:rPr>
              <a:t>5.2.2.1 </a:t>
            </a:r>
            <a:r>
              <a:rPr lang="es-ES" sz="1600" dirty="0">
                <a:solidFill>
                  <a:srgbClr val="FFFFAB"/>
                </a:solidFill>
              </a:rPr>
              <a:t>Efecto de la concentración de oxígeno inicial en los pulmones. Efecto de la profundidad</a:t>
            </a:r>
          </a:p>
        </p:txBody>
      </p:sp>
      <p:sp>
        <p:nvSpPr>
          <p:cNvPr id="6" name="TextBox 5"/>
          <p:cNvSpPr txBox="1"/>
          <p:nvPr/>
        </p:nvSpPr>
        <p:spPr>
          <a:xfrm>
            <a:off x="6400800" y="3575387"/>
            <a:ext cx="1219200" cy="2031325"/>
          </a:xfrm>
          <a:prstGeom prst="rect">
            <a:avLst/>
          </a:prstGeom>
          <a:noFill/>
        </p:spPr>
        <p:txBody>
          <a:bodyPr wrap="square" rtlCol="0">
            <a:spAutoFit/>
          </a:bodyPr>
          <a:lstStyle/>
          <a:p>
            <a:r>
              <a:rPr lang="es-ES" dirty="0" smtClean="0">
                <a:solidFill>
                  <a:schemeClr val="accent2">
                    <a:lumMod val="50000"/>
                  </a:schemeClr>
                </a:solidFill>
              </a:rPr>
              <a:t>Efecto a menos de 30 metros positivo. </a:t>
            </a:r>
            <a:endParaRPr lang="es-ES" dirty="0">
              <a:solidFill>
                <a:schemeClr val="accent2">
                  <a:lumMod val="50000"/>
                </a:schemeClr>
              </a:solidFill>
            </a:endParaRPr>
          </a:p>
          <a:p>
            <a:r>
              <a:rPr lang="es-ES" dirty="0" smtClean="0">
                <a:solidFill>
                  <a:schemeClr val="accent2">
                    <a:lumMod val="50000"/>
                  </a:schemeClr>
                </a:solidFill>
              </a:rPr>
              <a:t>Negativo a partir de 30</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1" y="3014055"/>
            <a:ext cx="4876800" cy="3153988"/>
          </a:xfrm>
          <a:prstGeom prst="rect">
            <a:avLst/>
          </a:prstGeom>
        </p:spPr>
      </p:pic>
    </p:spTree>
    <p:extLst>
      <p:ext uri="{BB962C8B-B14F-4D97-AF65-F5344CB8AC3E}">
        <p14:creationId xmlns:p14="http://schemas.microsoft.com/office/powerpoint/2010/main" val="34855011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s-ES" dirty="0" smtClean="0"/>
              <a:t>Afecta a los parámetros a y f</a:t>
            </a:r>
            <a:endParaRPr lang="es-ES" dirty="0"/>
          </a:p>
        </p:txBody>
      </p:sp>
      <p:sp>
        <p:nvSpPr>
          <p:cNvPr id="5" name="Rectangle 4"/>
          <p:cNvSpPr/>
          <p:nvPr/>
        </p:nvSpPr>
        <p:spPr>
          <a:xfrm>
            <a:off x="1066800" y="114298"/>
            <a:ext cx="7645363" cy="646331"/>
          </a:xfrm>
          <a:prstGeom prst="rect">
            <a:avLst/>
          </a:prstGeom>
        </p:spPr>
        <p:txBody>
          <a:bodyPr wrap="none">
            <a:spAutoFit/>
          </a:bodyPr>
          <a:lstStyle/>
          <a:p>
            <a:pPr lvl="1"/>
            <a:r>
              <a:rPr lang="es-ES" dirty="0" smtClean="0">
                <a:solidFill>
                  <a:srgbClr val="FFFFAB"/>
                </a:solidFill>
              </a:rPr>
              <a:t>5.2.2.3 Efecto del volumen del pulmón fumadores y no fumadores </a:t>
            </a:r>
            <a:endParaRPr lang="es-ES" dirty="0">
              <a:solidFill>
                <a:srgbClr val="FFFFAB"/>
              </a:solidFill>
            </a:endParaRPr>
          </a:p>
          <a:p>
            <a:pPr lvl="1"/>
            <a:r>
              <a:rPr lang="es-ES" dirty="0" smtClean="0">
                <a:solidFill>
                  <a:srgbClr val="FFFFAB"/>
                </a:solidFill>
              </a:rPr>
              <a:t> </a:t>
            </a:r>
            <a:endParaRPr lang="es-ES" dirty="0">
              <a:solidFill>
                <a:srgbClr val="FFFFAB"/>
              </a:solidFill>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531777826"/>
                  </p:ext>
                </p:extLst>
              </p:nvPr>
            </p:nvGraphicFramePr>
            <p:xfrm>
              <a:off x="520663" y="2514600"/>
              <a:ext cx="8229600" cy="1165035"/>
            </p:xfrm>
            <a:graphic>
              <a:graphicData uri="http://schemas.openxmlformats.org/drawingml/2006/table">
                <a:tbl>
                  <a:tblPr firstRow="1" firstCol="1" bandRow="1">
                    <a:tableStyleId>{5C22544A-7EE6-4342-B048-85BDC9FD1C3A}</a:tableStyleId>
                  </a:tblPr>
                  <a:tblGrid>
                    <a:gridCol w="2057400"/>
                    <a:gridCol w="2057400"/>
                    <a:gridCol w="2057400"/>
                    <a:gridCol w="2057400"/>
                  </a:tblGrid>
                  <a:tr h="190500">
                    <a:tc>
                      <a:txBody>
                        <a:bodyPr/>
                        <a:lstStyle/>
                        <a:p>
                          <a:pPr algn="ctr">
                            <a:lnSpc>
                              <a:spcPct val="107000"/>
                            </a:lnSpc>
                            <a:spcAft>
                              <a:spcPts val="0"/>
                            </a:spcAft>
                          </a:pPr>
                          <a:r>
                            <a:rPr lang="es-ES" sz="1100" dirty="0">
                              <a:effectLst/>
                            </a:rPr>
                            <a:t>Tipo de persona</a:t>
                          </a:r>
                          <a:endParaRPr lang="es-ES" sz="1100" dirty="0">
                            <a:effectLst/>
                            <a:latin typeface="Calibri"/>
                            <a:ea typeface="Calibri"/>
                            <a:cs typeface="Times New Roman"/>
                          </a:endParaRPr>
                        </a:p>
                      </a:txBody>
                      <a:tcPr marL="44450" marR="44450" marT="0" marB="0" anchor="b"/>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s-ES" sz="1100">
                                    <a:effectLst/>
                                    <a:latin typeface="Cambria Math"/>
                                  </a:rPr>
                                  <m:t>𝑉</m:t>
                                </m:r>
                                <m:r>
                                  <a:rPr lang="es-ES" sz="1100">
                                    <a:effectLst/>
                                    <a:latin typeface="Cambria Math"/>
                                  </a:rPr>
                                  <m:t> (</m:t>
                                </m:r>
                                <m:r>
                                  <a:rPr lang="es-ES" sz="1100">
                                    <a:effectLst/>
                                    <a:latin typeface="Cambria Math"/>
                                  </a:rPr>
                                  <m:t>𝐿</m:t>
                                </m:r>
                                <m:r>
                                  <a:rPr lang="es-ES" sz="1100">
                                    <a:effectLst/>
                                    <a:latin typeface="Cambria Math"/>
                                  </a:rPr>
                                  <m:t>)</m:t>
                                </m:r>
                              </m:oMath>
                            </m:oMathPara>
                          </a14:m>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s-ES" sz="1100">
                                    <a:effectLst/>
                                    <a:latin typeface="Cambria Math"/>
                                  </a:rPr>
                                  <m:t>𝑡</m:t>
                                </m:r>
                                <m:r>
                                  <a:rPr lang="es-ES" sz="1100">
                                    <a:effectLst/>
                                    <a:latin typeface="Cambria Math"/>
                                  </a:rPr>
                                  <m:t> (</m:t>
                                </m:r>
                                <m:r>
                                  <a:rPr lang="es-ES" sz="1100">
                                    <a:effectLst/>
                                    <a:latin typeface="Cambria Math"/>
                                  </a:rPr>
                                  <m:t>𝑠</m:t>
                                </m:r>
                                <m:r>
                                  <a:rPr lang="es-ES" sz="1100">
                                    <a:effectLst/>
                                    <a:latin typeface="Cambria Math"/>
                                  </a:rPr>
                                  <m:t>)</m:t>
                                </m:r>
                              </m:oMath>
                            </m:oMathPara>
                          </a14:m>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ES" sz="1100" i="1">
                                        <a:effectLst/>
                                        <a:latin typeface="Cambria Math"/>
                                      </a:rPr>
                                    </m:ctrlPr>
                                  </m:sSubPr>
                                  <m:e>
                                    <m:r>
                                      <a:rPr lang="es-ES" sz="1100">
                                        <a:effectLst/>
                                        <a:latin typeface="Cambria Math"/>
                                      </a:rPr>
                                      <m:t>𝑟</m:t>
                                    </m:r>
                                  </m:e>
                                  <m:sub>
                                    <m:sSub>
                                      <m:sSubPr>
                                        <m:ctrlPr>
                                          <a:rPr lang="es-ES" sz="1100" i="1">
                                            <a:effectLst/>
                                            <a:latin typeface="Cambria Math"/>
                                          </a:rPr>
                                        </m:ctrlPr>
                                      </m:sSubPr>
                                      <m:e>
                                        <m:r>
                                          <a:rPr lang="es-ES" sz="1100">
                                            <a:effectLst/>
                                            <a:latin typeface="Cambria Math"/>
                                          </a:rPr>
                                          <m:t>𝑂</m:t>
                                        </m:r>
                                      </m:e>
                                      <m:sub>
                                        <m:r>
                                          <a:rPr lang="es-ES" sz="1100">
                                            <a:effectLst/>
                                            <a:latin typeface="Cambria Math"/>
                                          </a:rPr>
                                          <m:t>2</m:t>
                                        </m:r>
                                      </m:sub>
                                    </m:sSub>
                                  </m:sub>
                                </m:sSub>
                                <m:d>
                                  <m:dPr>
                                    <m:ctrlPr>
                                      <a:rPr lang="es-ES" sz="1100" i="1">
                                        <a:effectLst/>
                                        <a:latin typeface="Cambria Math"/>
                                      </a:rPr>
                                    </m:ctrlPr>
                                  </m:dPr>
                                  <m:e>
                                    <m:f>
                                      <m:fPr>
                                        <m:ctrlPr>
                                          <a:rPr lang="es-ES" sz="1100" i="1">
                                            <a:effectLst/>
                                            <a:latin typeface="Cambria Math"/>
                                          </a:rPr>
                                        </m:ctrlPr>
                                      </m:fPr>
                                      <m:num>
                                        <m:r>
                                          <a:rPr lang="es-ES" sz="1100">
                                            <a:effectLst/>
                                            <a:latin typeface="Cambria Math"/>
                                          </a:rPr>
                                          <m:t>𝑚𝑜𝑙</m:t>
                                        </m:r>
                                      </m:num>
                                      <m:den>
                                        <m:sSup>
                                          <m:sSupPr>
                                            <m:ctrlPr>
                                              <a:rPr lang="es-ES" sz="1100" i="1">
                                                <a:effectLst/>
                                                <a:latin typeface="Cambria Math"/>
                                              </a:rPr>
                                            </m:ctrlPr>
                                          </m:sSupPr>
                                          <m:e>
                                            <m:r>
                                              <a:rPr lang="es-ES" sz="1100">
                                                <a:effectLst/>
                                                <a:latin typeface="Cambria Math"/>
                                              </a:rPr>
                                              <m:t>𝑚</m:t>
                                            </m:r>
                                          </m:e>
                                          <m:sup>
                                            <m:r>
                                              <a:rPr lang="es-ES" sz="1100">
                                                <a:effectLst/>
                                                <a:latin typeface="Cambria Math"/>
                                              </a:rPr>
                                              <m:t>3</m:t>
                                            </m:r>
                                          </m:sup>
                                        </m:sSup>
                                        <m:r>
                                          <a:rPr lang="es-ES" sz="1100">
                                            <a:effectLst/>
                                            <a:latin typeface="Cambria Math"/>
                                          </a:rPr>
                                          <m:t>∙</m:t>
                                        </m:r>
                                        <m:r>
                                          <a:rPr lang="es-ES" sz="1100">
                                            <a:effectLst/>
                                            <a:latin typeface="Cambria Math"/>
                                          </a:rPr>
                                          <m:t>𝑠</m:t>
                                        </m:r>
                                      </m:den>
                                    </m:f>
                                  </m:e>
                                </m:d>
                              </m:oMath>
                            </m:oMathPara>
                          </a14:m>
                          <a:endParaRPr lang="es-ES" sz="1100">
                            <a:effectLst/>
                            <a:latin typeface="Calibri"/>
                            <a:ea typeface="Calibri"/>
                            <a:cs typeface="Times New Roman"/>
                          </a:endParaRPr>
                        </a:p>
                      </a:txBody>
                      <a:tcPr marL="44450" marR="44450" marT="0" marB="0" anchor="b"/>
                    </a:tc>
                  </a:tr>
                  <a:tr h="190500">
                    <a:tc>
                      <a:txBody>
                        <a:bodyPr/>
                        <a:lstStyle/>
                        <a:p>
                          <a:pPr algn="ctr">
                            <a:lnSpc>
                              <a:spcPct val="107000"/>
                            </a:lnSpc>
                            <a:spcAft>
                              <a:spcPts val="0"/>
                            </a:spcAft>
                          </a:pPr>
                          <a:r>
                            <a:rPr lang="es-ES" sz="1100">
                              <a:effectLst/>
                            </a:rPr>
                            <a:t>atleta </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7</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48,70</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-0,464</a:t>
                          </a:r>
                          <a:endParaRPr lang="es-ES" sz="1100">
                            <a:effectLst/>
                            <a:latin typeface="Calibri"/>
                            <a:ea typeface="Calibri"/>
                            <a:cs typeface="Times New Roman"/>
                          </a:endParaRPr>
                        </a:p>
                      </a:txBody>
                      <a:tcPr marL="44450" marR="44450" marT="0" marB="0" anchor="b"/>
                    </a:tc>
                  </a:tr>
                  <a:tr h="190500">
                    <a:tc>
                      <a:txBody>
                        <a:bodyPr/>
                        <a:lstStyle/>
                        <a:p>
                          <a:pPr algn="ctr">
                            <a:lnSpc>
                              <a:spcPct val="107000"/>
                            </a:lnSpc>
                            <a:spcAft>
                              <a:spcPts val="0"/>
                            </a:spcAft>
                          </a:pPr>
                          <a:r>
                            <a:rPr lang="es-ES" sz="1100">
                              <a:effectLst/>
                            </a:rPr>
                            <a:t>hombre</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5</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34,76</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-0,637</a:t>
                          </a:r>
                          <a:endParaRPr lang="es-ES" sz="1100">
                            <a:effectLst/>
                            <a:latin typeface="Calibri"/>
                            <a:ea typeface="Calibri"/>
                            <a:cs typeface="Times New Roman"/>
                          </a:endParaRPr>
                        </a:p>
                      </a:txBody>
                      <a:tcPr marL="44450" marR="44450" marT="0" marB="0" anchor="b"/>
                    </a:tc>
                  </a:tr>
                  <a:tr h="190500">
                    <a:tc>
                      <a:txBody>
                        <a:bodyPr/>
                        <a:lstStyle/>
                        <a:p>
                          <a:pPr algn="ctr">
                            <a:lnSpc>
                              <a:spcPct val="107000"/>
                            </a:lnSpc>
                            <a:spcAft>
                              <a:spcPts val="0"/>
                            </a:spcAft>
                          </a:pPr>
                          <a:r>
                            <a:rPr lang="es-ES" sz="1100">
                              <a:effectLst/>
                            </a:rPr>
                            <a:t>mujer</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4</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27,80</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-0,767</a:t>
                          </a:r>
                          <a:endParaRPr lang="es-ES" sz="1100">
                            <a:effectLst/>
                            <a:latin typeface="Calibri"/>
                            <a:ea typeface="Calibri"/>
                            <a:cs typeface="Times New Roman"/>
                          </a:endParaRPr>
                        </a:p>
                      </a:txBody>
                      <a:tcPr marL="44450" marR="44450" marT="0" marB="0" anchor="b"/>
                    </a:tc>
                  </a:tr>
                  <a:tr h="190500">
                    <a:tc>
                      <a:txBody>
                        <a:bodyPr/>
                        <a:lstStyle/>
                        <a:p>
                          <a:pPr algn="ctr">
                            <a:lnSpc>
                              <a:spcPct val="107000"/>
                            </a:lnSpc>
                            <a:spcAft>
                              <a:spcPts val="0"/>
                            </a:spcAft>
                          </a:pPr>
                          <a:r>
                            <a:rPr lang="es-ES" sz="1100">
                              <a:effectLst/>
                            </a:rPr>
                            <a:t>fumador</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2,5</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dirty="0">
                              <a:effectLst/>
                            </a:rPr>
                            <a:t>17,37</a:t>
                          </a:r>
                          <a:endParaRPr lang="es-ES" sz="1100" dirty="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dirty="0">
                              <a:effectLst/>
                            </a:rPr>
                            <a:t>-1,203</a:t>
                          </a:r>
                          <a:endParaRPr lang="es-ES" sz="1100" dirty="0">
                            <a:effectLst/>
                            <a:latin typeface="Calibri"/>
                            <a:ea typeface="Calibri"/>
                            <a:cs typeface="Times New Roman"/>
                          </a:endParaRPr>
                        </a:p>
                      </a:txBody>
                      <a:tcPr marL="44450" marR="44450" marT="0" marB="0" anchor="b"/>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531777826"/>
                  </p:ext>
                </p:extLst>
              </p:nvPr>
            </p:nvGraphicFramePr>
            <p:xfrm>
              <a:off x="520663" y="2514600"/>
              <a:ext cx="8229600" cy="1165035"/>
            </p:xfrm>
            <a:graphic>
              <a:graphicData uri="http://schemas.openxmlformats.org/drawingml/2006/table">
                <a:tbl>
                  <a:tblPr firstRow="1" firstCol="1" bandRow="1">
                    <a:tableStyleId>{5C22544A-7EE6-4342-B048-85BDC9FD1C3A}</a:tableStyleId>
                  </a:tblPr>
                  <a:tblGrid>
                    <a:gridCol w="2057400"/>
                    <a:gridCol w="2057400"/>
                    <a:gridCol w="2057400"/>
                    <a:gridCol w="2057400"/>
                  </a:tblGrid>
                  <a:tr h="403035">
                    <a:tc>
                      <a:txBody>
                        <a:bodyPr/>
                        <a:lstStyle/>
                        <a:p>
                          <a:pPr algn="ctr">
                            <a:lnSpc>
                              <a:spcPct val="107000"/>
                            </a:lnSpc>
                            <a:spcAft>
                              <a:spcPts val="0"/>
                            </a:spcAft>
                          </a:pPr>
                          <a:r>
                            <a:rPr lang="es-ES" sz="1100" dirty="0">
                              <a:effectLst/>
                            </a:rPr>
                            <a:t>Tipo de persona</a:t>
                          </a:r>
                          <a:endParaRPr lang="es-ES" sz="1100" dirty="0">
                            <a:effectLst/>
                            <a:latin typeface="Calibri"/>
                            <a:ea typeface="Calibri"/>
                            <a:cs typeface="Times New Roman"/>
                          </a:endParaRPr>
                        </a:p>
                      </a:txBody>
                      <a:tcPr marL="44450" marR="44450" marT="0" marB="0" anchor="b"/>
                    </a:tc>
                    <a:tc>
                      <a:txBody>
                        <a:bodyPr/>
                        <a:lstStyle/>
                        <a:p>
                          <a:endParaRPr lang="es-ES"/>
                        </a:p>
                      </a:txBody>
                      <a:tcPr marL="44450" marR="44450" marT="0" marB="0" anchor="b">
                        <a:blipFill rotWithShape="1">
                          <a:blip r:embed="rId3"/>
                          <a:stretch>
                            <a:fillRect l="-100297" t="-1515" r="-200593" b="-210606"/>
                          </a:stretch>
                        </a:blipFill>
                      </a:tcPr>
                    </a:tc>
                    <a:tc>
                      <a:txBody>
                        <a:bodyPr/>
                        <a:lstStyle/>
                        <a:p>
                          <a:endParaRPr lang="es-ES"/>
                        </a:p>
                      </a:txBody>
                      <a:tcPr marL="44450" marR="44450" marT="0" marB="0" anchor="b">
                        <a:blipFill rotWithShape="1">
                          <a:blip r:embed="rId3"/>
                          <a:stretch>
                            <a:fillRect l="-199704" t="-1515" r="-100000" b="-210606"/>
                          </a:stretch>
                        </a:blipFill>
                      </a:tcPr>
                    </a:tc>
                    <a:tc>
                      <a:txBody>
                        <a:bodyPr/>
                        <a:lstStyle/>
                        <a:p>
                          <a:endParaRPr lang="es-ES"/>
                        </a:p>
                      </a:txBody>
                      <a:tcPr marL="44450" marR="44450" marT="0" marB="0" anchor="b">
                        <a:blipFill rotWithShape="1">
                          <a:blip r:embed="rId3"/>
                          <a:stretch>
                            <a:fillRect l="-300593" t="-1515" r="-297" b="-210606"/>
                          </a:stretch>
                        </a:blipFill>
                      </a:tcPr>
                    </a:tc>
                  </a:tr>
                  <a:tr h="190500">
                    <a:tc>
                      <a:txBody>
                        <a:bodyPr/>
                        <a:lstStyle/>
                        <a:p>
                          <a:pPr algn="ctr">
                            <a:lnSpc>
                              <a:spcPct val="107000"/>
                            </a:lnSpc>
                            <a:spcAft>
                              <a:spcPts val="0"/>
                            </a:spcAft>
                          </a:pPr>
                          <a:r>
                            <a:rPr lang="es-ES" sz="1100">
                              <a:effectLst/>
                            </a:rPr>
                            <a:t>atleta </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7</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48,70</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-0,464</a:t>
                          </a:r>
                          <a:endParaRPr lang="es-ES" sz="1100">
                            <a:effectLst/>
                            <a:latin typeface="Calibri"/>
                            <a:ea typeface="Calibri"/>
                            <a:cs typeface="Times New Roman"/>
                          </a:endParaRPr>
                        </a:p>
                      </a:txBody>
                      <a:tcPr marL="44450" marR="44450" marT="0" marB="0" anchor="b"/>
                    </a:tc>
                  </a:tr>
                  <a:tr h="190500">
                    <a:tc>
                      <a:txBody>
                        <a:bodyPr/>
                        <a:lstStyle/>
                        <a:p>
                          <a:pPr algn="ctr">
                            <a:lnSpc>
                              <a:spcPct val="107000"/>
                            </a:lnSpc>
                            <a:spcAft>
                              <a:spcPts val="0"/>
                            </a:spcAft>
                          </a:pPr>
                          <a:r>
                            <a:rPr lang="es-ES" sz="1100">
                              <a:effectLst/>
                            </a:rPr>
                            <a:t>hombre</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5</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34,76</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-0,637</a:t>
                          </a:r>
                          <a:endParaRPr lang="es-ES" sz="1100">
                            <a:effectLst/>
                            <a:latin typeface="Calibri"/>
                            <a:ea typeface="Calibri"/>
                            <a:cs typeface="Times New Roman"/>
                          </a:endParaRPr>
                        </a:p>
                      </a:txBody>
                      <a:tcPr marL="44450" marR="44450" marT="0" marB="0" anchor="b"/>
                    </a:tc>
                  </a:tr>
                  <a:tr h="190500">
                    <a:tc>
                      <a:txBody>
                        <a:bodyPr/>
                        <a:lstStyle/>
                        <a:p>
                          <a:pPr algn="ctr">
                            <a:lnSpc>
                              <a:spcPct val="107000"/>
                            </a:lnSpc>
                            <a:spcAft>
                              <a:spcPts val="0"/>
                            </a:spcAft>
                          </a:pPr>
                          <a:r>
                            <a:rPr lang="es-ES" sz="1100">
                              <a:effectLst/>
                            </a:rPr>
                            <a:t>mujer</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4</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27,80</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-0,767</a:t>
                          </a:r>
                          <a:endParaRPr lang="es-ES" sz="1100">
                            <a:effectLst/>
                            <a:latin typeface="Calibri"/>
                            <a:ea typeface="Calibri"/>
                            <a:cs typeface="Times New Roman"/>
                          </a:endParaRPr>
                        </a:p>
                      </a:txBody>
                      <a:tcPr marL="44450" marR="44450" marT="0" marB="0" anchor="b"/>
                    </a:tc>
                  </a:tr>
                  <a:tr h="190500">
                    <a:tc>
                      <a:txBody>
                        <a:bodyPr/>
                        <a:lstStyle/>
                        <a:p>
                          <a:pPr algn="ctr">
                            <a:lnSpc>
                              <a:spcPct val="107000"/>
                            </a:lnSpc>
                            <a:spcAft>
                              <a:spcPts val="0"/>
                            </a:spcAft>
                          </a:pPr>
                          <a:r>
                            <a:rPr lang="es-ES" sz="1100">
                              <a:effectLst/>
                            </a:rPr>
                            <a:t>fumador</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2,5</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dirty="0">
                              <a:effectLst/>
                            </a:rPr>
                            <a:t>17,37</a:t>
                          </a:r>
                          <a:endParaRPr lang="es-ES" sz="1100" dirty="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dirty="0">
                              <a:effectLst/>
                            </a:rPr>
                            <a:t>-1,203</a:t>
                          </a:r>
                          <a:endParaRPr lang="es-ES" sz="1100" dirty="0">
                            <a:effectLst/>
                            <a:latin typeface="Calibri"/>
                            <a:ea typeface="Calibri"/>
                            <a:cs typeface="Times New Roman"/>
                          </a:endParaRPr>
                        </a:p>
                      </a:txBody>
                      <a:tcPr marL="44450" marR="44450" marT="0" marB="0" anchor="b"/>
                    </a:tc>
                  </a:tr>
                </a:tbl>
              </a:graphicData>
            </a:graphic>
          </p:graphicFrame>
        </mc:Fallback>
      </mc:AlternateContent>
      <p:pic>
        <p:nvPicPr>
          <p:cNvPr id="6" name="Imagen 9"/>
          <p:cNvPicPr/>
          <p:nvPr/>
        </p:nvPicPr>
        <p:blipFill>
          <a:blip r:embed="rId4"/>
          <a:stretch>
            <a:fillRect/>
          </a:stretch>
        </p:blipFill>
        <p:spPr>
          <a:xfrm>
            <a:off x="609599" y="3962400"/>
            <a:ext cx="3584739" cy="1981200"/>
          </a:xfrm>
          <a:prstGeom prst="rect">
            <a:avLst/>
          </a:prstGeom>
        </p:spPr>
      </p:pic>
      <p:pic>
        <p:nvPicPr>
          <p:cNvPr id="7" name="Imagen 18"/>
          <p:cNvPicPr/>
          <p:nvPr/>
        </p:nvPicPr>
        <p:blipFill>
          <a:blip r:embed="rId5"/>
          <a:stretch>
            <a:fillRect/>
          </a:stretch>
        </p:blipFill>
        <p:spPr>
          <a:xfrm>
            <a:off x="4889479" y="3852863"/>
            <a:ext cx="4235469" cy="2200274"/>
          </a:xfrm>
          <a:prstGeom prst="rect">
            <a:avLst/>
          </a:prstGeom>
        </p:spPr>
      </p:pic>
    </p:spTree>
    <p:extLst>
      <p:ext uri="{BB962C8B-B14F-4D97-AF65-F5344CB8AC3E}">
        <p14:creationId xmlns:p14="http://schemas.microsoft.com/office/powerpoint/2010/main" val="26508061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09800" y="152399"/>
            <a:ext cx="5015219" cy="646331"/>
          </a:xfrm>
          <a:prstGeom prst="rect">
            <a:avLst/>
          </a:prstGeom>
        </p:spPr>
        <p:txBody>
          <a:bodyPr wrap="none">
            <a:spAutoFit/>
          </a:bodyPr>
          <a:lstStyle/>
          <a:p>
            <a:pPr lvl="1"/>
            <a:r>
              <a:rPr lang="es-ES" dirty="0" smtClean="0">
                <a:solidFill>
                  <a:srgbClr val="FFFFAB"/>
                </a:solidFill>
              </a:rPr>
              <a:t>5.2.3 </a:t>
            </a:r>
            <a:r>
              <a:rPr lang="es-ES" dirty="0">
                <a:solidFill>
                  <a:srgbClr val="FFFFAB"/>
                </a:solidFill>
              </a:rPr>
              <a:t>Estudio de la capacidad adaptativa. </a:t>
            </a:r>
          </a:p>
          <a:p>
            <a:pPr lvl="1"/>
            <a:r>
              <a:rPr lang="es-ES" dirty="0" smtClean="0">
                <a:solidFill>
                  <a:srgbClr val="FFFFAB"/>
                </a:solidFill>
              </a:rPr>
              <a:t> </a:t>
            </a:r>
            <a:endParaRPr lang="es-ES" dirty="0">
              <a:solidFill>
                <a:srgbClr val="FFFFAB"/>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50" y="1219200"/>
            <a:ext cx="6286500" cy="3143250"/>
          </a:xfrm>
          <a:prstGeom prst="rect">
            <a:avLst/>
          </a:prstGeom>
        </p:spPr>
      </p:pic>
      <p:sp>
        <p:nvSpPr>
          <p:cNvPr id="6" name="TextBox 5"/>
          <p:cNvSpPr txBox="1"/>
          <p:nvPr/>
        </p:nvSpPr>
        <p:spPr>
          <a:xfrm>
            <a:off x="3429000" y="4890016"/>
            <a:ext cx="3276600" cy="369332"/>
          </a:xfrm>
          <a:prstGeom prst="rect">
            <a:avLst/>
          </a:prstGeom>
          <a:noFill/>
        </p:spPr>
        <p:txBody>
          <a:bodyPr wrap="square" rtlCol="0">
            <a:spAutoFit/>
          </a:bodyPr>
          <a:lstStyle/>
          <a:p>
            <a:r>
              <a:rPr lang="es-ES" dirty="0" smtClean="0">
                <a:solidFill>
                  <a:schemeClr val="accent2">
                    <a:lumMod val="50000"/>
                  </a:schemeClr>
                </a:solidFill>
              </a:rPr>
              <a:t>¿Partos bajo el agua?</a:t>
            </a:r>
            <a:endParaRPr lang="es-ES" dirty="0">
              <a:solidFill>
                <a:schemeClr val="accent2">
                  <a:lumMod val="50000"/>
                </a:schemeClr>
              </a:solidFill>
            </a:endParaRPr>
          </a:p>
        </p:txBody>
      </p:sp>
    </p:spTree>
    <p:extLst>
      <p:ext uri="{BB962C8B-B14F-4D97-AF65-F5344CB8AC3E}">
        <p14:creationId xmlns:p14="http://schemas.microsoft.com/office/powerpoint/2010/main" val="34855011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146538"/>
            <a:ext cx="8378832" cy="646331"/>
          </a:xfrm>
          <a:prstGeom prst="rect">
            <a:avLst/>
          </a:prstGeom>
        </p:spPr>
        <p:txBody>
          <a:bodyPr wrap="none">
            <a:spAutoFit/>
          </a:bodyPr>
          <a:lstStyle/>
          <a:p>
            <a:pPr lvl="1"/>
            <a:r>
              <a:rPr lang="es-ES" dirty="0" smtClean="0">
                <a:solidFill>
                  <a:srgbClr val="FFFFAB"/>
                </a:solidFill>
              </a:rPr>
              <a:t>5.2.3.1 Efecto </a:t>
            </a:r>
            <a:r>
              <a:rPr lang="es-ES" dirty="0">
                <a:solidFill>
                  <a:srgbClr val="FFFFAB"/>
                </a:solidFill>
              </a:rPr>
              <a:t>de la concentración de oxígeno hasta concentración crítica</a:t>
            </a:r>
            <a:r>
              <a:rPr lang="es-ES" dirty="0"/>
              <a:t>.</a:t>
            </a:r>
          </a:p>
          <a:p>
            <a:pPr lvl="1"/>
            <a:endParaRPr lang="es-ES" dirty="0">
              <a:solidFill>
                <a:srgbClr val="FFFFAB"/>
              </a:solidFill>
            </a:endParaRPr>
          </a:p>
        </p:txBody>
      </p:sp>
      <p:pic>
        <p:nvPicPr>
          <p:cNvPr id="6" name="Imagen 11"/>
          <p:cNvPicPr/>
          <p:nvPr/>
        </p:nvPicPr>
        <p:blipFill>
          <a:blip r:embed="rId3">
            <a:extLst>
              <a:ext uri="{28A0092B-C50C-407E-A947-70E740481C1C}">
                <a14:useLocalDpi xmlns:a14="http://schemas.microsoft.com/office/drawing/2010/main" val="0"/>
              </a:ext>
            </a:extLst>
          </a:blip>
          <a:stretch>
            <a:fillRect/>
          </a:stretch>
        </p:blipFill>
        <p:spPr>
          <a:xfrm>
            <a:off x="0" y="2095499"/>
            <a:ext cx="4876800" cy="2362200"/>
          </a:xfrm>
          <a:prstGeom prst="rect">
            <a:avLst/>
          </a:prstGeom>
        </p:spPr>
      </p:pic>
      <p:pic>
        <p:nvPicPr>
          <p:cNvPr id="7" name="Imagen 16"/>
          <p:cNvPicPr/>
          <p:nvPr/>
        </p:nvPicPr>
        <p:blipFill>
          <a:blip r:embed="rId4"/>
          <a:stretch>
            <a:fillRect/>
          </a:stretch>
        </p:blipFill>
        <p:spPr>
          <a:xfrm>
            <a:off x="4876800" y="2095500"/>
            <a:ext cx="4248150" cy="2362200"/>
          </a:xfrm>
          <a:prstGeom prst="rect">
            <a:avLst/>
          </a:prstGeom>
        </p:spPr>
      </p:pic>
    </p:spTree>
    <p:extLst>
      <p:ext uri="{BB962C8B-B14F-4D97-AF65-F5344CB8AC3E}">
        <p14:creationId xmlns:p14="http://schemas.microsoft.com/office/powerpoint/2010/main" val="34855011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146538"/>
            <a:ext cx="8378832" cy="646331"/>
          </a:xfrm>
          <a:prstGeom prst="rect">
            <a:avLst/>
          </a:prstGeom>
        </p:spPr>
        <p:txBody>
          <a:bodyPr wrap="none">
            <a:spAutoFit/>
          </a:bodyPr>
          <a:lstStyle/>
          <a:p>
            <a:pPr lvl="1"/>
            <a:r>
              <a:rPr lang="es-ES" dirty="0" smtClean="0">
                <a:solidFill>
                  <a:srgbClr val="FFFFAB"/>
                </a:solidFill>
              </a:rPr>
              <a:t>5.2.3.1 Efecto </a:t>
            </a:r>
            <a:r>
              <a:rPr lang="es-ES" dirty="0">
                <a:solidFill>
                  <a:srgbClr val="FFFFAB"/>
                </a:solidFill>
              </a:rPr>
              <a:t>de la concentración de oxígeno hasta concentración crítica</a:t>
            </a:r>
            <a:r>
              <a:rPr lang="es-ES" dirty="0"/>
              <a:t>.</a:t>
            </a:r>
          </a:p>
          <a:p>
            <a:pPr lvl="1"/>
            <a:endParaRPr lang="es-ES" dirty="0">
              <a:solidFill>
                <a:srgbClr val="FFFFAB"/>
              </a:solidFill>
            </a:endParaRPr>
          </a:p>
        </p:txBody>
      </p:sp>
      <mc:AlternateContent xmlns:mc="http://schemas.openxmlformats.org/markup-compatibility/2006" xmlns:a14="http://schemas.microsoft.com/office/drawing/2010/main">
        <mc:Choice Requires="a14">
          <p:sp>
            <p:nvSpPr>
              <p:cNvPr id="2" name="TextBox 1"/>
              <p:cNvSpPr txBox="1"/>
              <p:nvPr/>
            </p:nvSpPr>
            <p:spPr>
              <a:xfrm>
                <a:off x="1066800" y="990600"/>
                <a:ext cx="2970216" cy="6264535"/>
              </a:xfrm>
              <a:prstGeom prst="rect">
                <a:avLst/>
              </a:prstGeom>
              <a:noFill/>
            </p:spPr>
            <p:txBody>
              <a:bodyPr wrap="square" rtlCol="0">
                <a:spAutoFit/>
              </a:bodyPr>
              <a:lstStyle/>
              <a:p>
                <a:r>
                  <a:rPr lang="es-ES" dirty="0" smtClean="0">
                    <a:solidFill>
                      <a:schemeClr val="accent2">
                        <a:lumMod val="50000"/>
                      </a:schemeClr>
                    </a:solidFill>
                  </a:rPr>
                  <a:t>Transporte de oxígeno por la sangre dificultado</a:t>
                </a:r>
              </a:p>
              <a:p>
                <a:endParaRPr lang="es-ES" dirty="0" smtClean="0">
                  <a:solidFill>
                    <a:schemeClr val="accent2">
                      <a:lumMod val="50000"/>
                    </a:schemeClr>
                  </a:solidFill>
                </a:endParaRPr>
              </a:p>
              <a:p>
                <a:r>
                  <a:rPr lang="es-ES" dirty="0" smtClean="0">
                    <a:solidFill>
                      <a:schemeClr val="accent2">
                        <a:lumMod val="50000"/>
                      </a:schemeClr>
                    </a:solidFill>
                  </a:rPr>
                  <a:t>Control alveolos sobre la transferencia del gas. Diámetro del alveolo</a:t>
                </a:r>
              </a:p>
              <a:p>
                <a:endParaRPr lang="es-ES" dirty="0">
                  <a:solidFill>
                    <a:schemeClr val="accent2">
                      <a:lumMod val="50000"/>
                    </a:schemeClr>
                  </a:solidFill>
                </a:endParaRPr>
              </a:p>
              <a:p>
                <a:r>
                  <a:rPr lang="es-ES" dirty="0"/>
                  <a:t> </a:t>
                </a:r>
              </a:p>
              <a:p>
                <a:pPr/>
                <a14:m>
                  <m:oMathPara xmlns:m="http://schemas.openxmlformats.org/officeDocument/2006/math">
                    <m:oMathParaPr>
                      <m:jc m:val="centerGroup"/>
                    </m:oMathParaPr>
                    <m:oMath xmlns:m="http://schemas.openxmlformats.org/officeDocument/2006/math">
                      <m:sSub>
                        <m:sSubPr>
                          <m:ctrlPr>
                            <a:rPr lang="es-ES" i="1" smtClean="0">
                              <a:solidFill>
                                <a:schemeClr val="accent2">
                                  <a:lumMod val="50000"/>
                                </a:schemeClr>
                              </a:solidFill>
                              <a:latin typeface="Cambria Math"/>
                            </a:rPr>
                          </m:ctrlPr>
                        </m:sSubPr>
                        <m:e>
                          <m:r>
                            <a:rPr lang="es-ES" i="1">
                              <a:solidFill>
                                <a:schemeClr val="accent2">
                                  <a:lumMod val="50000"/>
                                </a:schemeClr>
                              </a:solidFill>
                              <a:latin typeface="Cambria Math"/>
                            </a:rPr>
                            <m:t>𝑘</m:t>
                          </m:r>
                        </m:e>
                        <m:sub>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𝑂</m:t>
                              </m:r>
                            </m:e>
                            <m:sub>
                              <m:r>
                                <a:rPr lang="es-ES" i="1">
                                  <a:solidFill>
                                    <a:schemeClr val="accent2">
                                      <a:lumMod val="50000"/>
                                    </a:schemeClr>
                                  </a:solidFill>
                                  <a:latin typeface="Cambria Math"/>
                                </a:rPr>
                                <m:t>2</m:t>
                              </m:r>
                            </m:sub>
                          </m:sSub>
                          <m:r>
                            <a:rPr lang="es-ES" i="1">
                              <a:solidFill>
                                <a:schemeClr val="accent2">
                                  <a:lumMod val="50000"/>
                                </a:schemeClr>
                              </a:solidFill>
                              <a:latin typeface="Cambria Math"/>
                            </a:rPr>
                            <m:t>,</m:t>
                          </m:r>
                          <m:r>
                            <a:rPr lang="es-ES" i="1">
                              <a:solidFill>
                                <a:schemeClr val="accent2">
                                  <a:lumMod val="50000"/>
                                </a:schemeClr>
                              </a:solidFill>
                              <a:latin typeface="Cambria Math"/>
                            </a:rPr>
                            <m:t>𝑔</m:t>
                          </m:r>
                        </m:sub>
                      </m:sSub>
                      <m:r>
                        <a:rPr lang="es-ES" i="1">
                          <a:solidFill>
                            <a:schemeClr val="accent2">
                              <a:lumMod val="50000"/>
                            </a:schemeClr>
                          </a:solidFill>
                          <a:latin typeface="Cambria Math"/>
                        </a:rPr>
                        <m:t>=</m:t>
                      </m:r>
                      <m:f>
                        <m:fPr>
                          <m:ctrlPr>
                            <a:rPr lang="es-ES" i="1">
                              <a:solidFill>
                                <a:schemeClr val="accent2">
                                  <a:lumMod val="50000"/>
                                </a:schemeClr>
                              </a:solidFill>
                              <a:latin typeface="Cambria Math"/>
                            </a:rPr>
                          </m:ctrlPr>
                        </m:fPr>
                        <m:num>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𝑆</m:t>
                              </m:r>
                            </m:e>
                            <m:sub>
                              <m:r>
                                <a:rPr lang="es-ES" i="1">
                                  <a:solidFill>
                                    <a:schemeClr val="accent2">
                                      <a:lumMod val="50000"/>
                                    </a:schemeClr>
                                  </a:solidFill>
                                  <a:latin typeface="Cambria Math"/>
                                </a:rPr>
                                <m:t>h</m:t>
                              </m:r>
                            </m:sub>
                          </m:sSub>
                          <m:r>
                            <a:rPr lang="es-ES" i="1">
                              <a:solidFill>
                                <a:schemeClr val="accent2">
                                  <a:lumMod val="50000"/>
                                </a:schemeClr>
                              </a:solidFill>
                              <a:latin typeface="Cambria Math"/>
                            </a:rPr>
                            <m:t>∙</m:t>
                          </m:r>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𝐷</m:t>
                              </m:r>
                            </m:e>
                            <m:sub>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𝑂</m:t>
                                  </m:r>
                                </m:e>
                                <m:sub>
                                  <m:r>
                                    <a:rPr lang="es-ES" i="1">
                                      <a:solidFill>
                                        <a:schemeClr val="accent2">
                                          <a:lumMod val="50000"/>
                                        </a:schemeClr>
                                      </a:solidFill>
                                      <a:latin typeface="Cambria Math"/>
                                    </a:rPr>
                                    <m:t>2</m:t>
                                  </m:r>
                                </m:sub>
                              </m:sSub>
                            </m:sub>
                          </m:sSub>
                        </m:num>
                        <m:den>
                          <m:r>
                            <a:rPr lang="es-ES" i="1">
                              <a:solidFill>
                                <a:schemeClr val="accent2">
                                  <a:lumMod val="50000"/>
                                </a:schemeClr>
                              </a:solidFill>
                              <a:latin typeface="Cambria Math"/>
                            </a:rPr>
                            <m:t>𝐷</m:t>
                          </m:r>
                        </m:den>
                      </m:f>
                    </m:oMath>
                  </m:oMathPara>
                </a14:m>
                <a:endParaRPr lang="es-ES" dirty="0" smtClean="0">
                  <a:solidFill>
                    <a:schemeClr val="accent2">
                      <a:lumMod val="50000"/>
                    </a:schemeClr>
                  </a:solidFill>
                </a:endParaRPr>
              </a:p>
              <a:p>
                <a:endParaRPr lang="es-ES" dirty="0">
                  <a:solidFill>
                    <a:schemeClr val="accent2">
                      <a:lumMod val="50000"/>
                    </a:schemeClr>
                  </a:solidFill>
                </a:endParaRPr>
              </a:p>
              <a:p>
                <a:pPr/>
                <a14:m>
                  <m:oMathPara xmlns:m="http://schemas.openxmlformats.org/officeDocument/2006/math">
                    <m:oMathParaPr>
                      <m:jc m:val="centerGroup"/>
                    </m:oMathParaPr>
                    <m:oMath xmlns:m="http://schemas.openxmlformats.org/officeDocument/2006/math">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𝑆</m:t>
                          </m:r>
                        </m:e>
                        <m:sub>
                          <m:r>
                            <a:rPr lang="es-ES" i="1">
                              <a:solidFill>
                                <a:schemeClr val="accent2">
                                  <a:lumMod val="50000"/>
                                </a:schemeClr>
                              </a:solidFill>
                              <a:latin typeface="Cambria Math"/>
                            </a:rPr>
                            <m:t>h</m:t>
                          </m:r>
                        </m:sub>
                      </m:sSub>
                      <m:r>
                        <a:rPr lang="es-ES" i="1">
                          <a:solidFill>
                            <a:schemeClr val="accent2">
                              <a:lumMod val="50000"/>
                            </a:schemeClr>
                          </a:solidFill>
                          <a:latin typeface="Cambria Math"/>
                        </a:rPr>
                        <m:t>=</m:t>
                      </m:r>
                      <m:r>
                        <a:rPr lang="es-ES" i="1">
                          <a:solidFill>
                            <a:schemeClr val="accent2">
                              <a:lumMod val="50000"/>
                            </a:schemeClr>
                          </a:solidFill>
                          <a:latin typeface="Cambria Math"/>
                        </a:rPr>
                        <m:t>𝑆</m:t>
                      </m:r>
                      <m:sSup>
                        <m:sSupPr>
                          <m:ctrlPr>
                            <a:rPr lang="es-ES" i="1">
                              <a:solidFill>
                                <a:schemeClr val="accent2">
                                  <a:lumMod val="50000"/>
                                </a:schemeClr>
                              </a:solidFill>
                              <a:latin typeface="Cambria Math"/>
                            </a:rPr>
                          </m:ctrlPr>
                        </m:sSupPr>
                        <m:e>
                          <m:r>
                            <a:rPr lang="es-ES" i="1">
                              <a:solidFill>
                                <a:schemeClr val="accent2">
                                  <a:lumMod val="50000"/>
                                </a:schemeClr>
                              </a:solidFill>
                              <a:latin typeface="Cambria Math"/>
                            </a:rPr>
                            <m:t>𝑐</m:t>
                          </m:r>
                        </m:e>
                        <m:sup>
                          <m:r>
                            <a:rPr lang="es-ES" i="1">
                              <a:solidFill>
                                <a:schemeClr val="accent2">
                                  <a:lumMod val="50000"/>
                                </a:schemeClr>
                              </a:solidFill>
                              <a:latin typeface="Cambria Math"/>
                            </a:rPr>
                            <m:t>1/3</m:t>
                          </m:r>
                        </m:sup>
                      </m:sSup>
                      <m:r>
                        <a:rPr lang="es-ES" i="1">
                          <a:solidFill>
                            <a:schemeClr val="accent2">
                              <a:lumMod val="50000"/>
                            </a:schemeClr>
                          </a:solidFill>
                          <a:latin typeface="Cambria Math"/>
                        </a:rPr>
                        <m:t>∙</m:t>
                      </m:r>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𝑗</m:t>
                          </m:r>
                        </m:e>
                        <m:sub>
                          <m:r>
                            <a:rPr lang="es-ES" i="1">
                              <a:solidFill>
                                <a:schemeClr val="accent2">
                                  <a:lumMod val="50000"/>
                                </a:schemeClr>
                              </a:solidFill>
                              <a:latin typeface="Cambria Math"/>
                            </a:rPr>
                            <m:t>𝐷</m:t>
                          </m:r>
                        </m:sub>
                      </m:sSub>
                      <m:r>
                        <a:rPr lang="es-ES" i="1">
                          <a:solidFill>
                            <a:schemeClr val="accent2">
                              <a:lumMod val="50000"/>
                            </a:schemeClr>
                          </a:solidFill>
                          <a:latin typeface="Cambria Math"/>
                        </a:rPr>
                        <m:t>∙</m:t>
                      </m:r>
                      <m:r>
                        <a:rPr lang="es-ES" i="1">
                          <a:solidFill>
                            <a:schemeClr val="accent2">
                              <a:lumMod val="50000"/>
                            </a:schemeClr>
                          </a:solidFill>
                          <a:latin typeface="Cambria Math"/>
                        </a:rPr>
                        <m:t>𝑅𝑒</m:t>
                      </m:r>
                    </m:oMath>
                  </m:oMathPara>
                </a14:m>
                <a:endParaRPr lang="es-ES" dirty="0" smtClean="0">
                  <a:solidFill>
                    <a:schemeClr val="accent2">
                      <a:lumMod val="50000"/>
                    </a:schemeClr>
                  </a:solidFill>
                </a:endParaRPr>
              </a:p>
              <a:p>
                <a:endParaRPr lang="es-ES" dirty="0">
                  <a:solidFill>
                    <a:schemeClr val="accent2">
                      <a:lumMod val="50000"/>
                    </a:schemeClr>
                  </a:solidFill>
                </a:endParaRPr>
              </a:p>
              <a:p>
                <a:pPr/>
                <a14:m>
                  <m:oMathPara xmlns:m="http://schemas.openxmlformats.org/officeDocument/2006/math">
                    <m:oMathParaPr>
                      <m:jc m:val="centerGroup"/>
                    </m:oMathParaPr>
                    <m:oMath xmlns:m="http://schemas.openxmlformats.org/officeDocument/2006/math">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𝑗</m:t>
                          </m:r>
                        </m:e>
                        <m:sub>
                          <m:r>
                            <a:rPr lang="es-ES" i="1">
                              <a:solidFill>
                                <a:schemeClr val="accent2">
                                  <a:lumMod val="50000"/>
                                </a:schemeClr>
                              </a:solidFill>
                              <a:latin typeface="Cambria Math"/>
                            </a:rPr>
                            <m:t>𝐷</m:t>
                          </m:r>
                        </m:sub>
                      </m:sSub>
                      <m:r>
                        <a:rPr lang="es-ES" i="1">
                          <a:solidFill>
                            <a:schemeClr val="accent2">
                              <a:lumMod val="50000"/>
                            </a:schemeClr>
                          </a:solidFill>
                          <a:latin typeface="Cambria Math"/>
                        </a:rPr>
                        <m:t>=</m:t>
                      </m:r>
                      <m:f>
                        <m:fPr>
                          <m:ctrlPr>
                            <a:rPr lang="es-ES" i="1">
                              <a:solidFill>
                                <a:schemeClr val="accent2">
                                  <a:lumMod val="50000"/>
                                </a:schemeClr>
                              </a:solidFill>
                              <a:latin typeface="Cambria Math"/>
                            </a:rPr>
                          </m:ctrlPr>
                        </m:fPr>
                        <m:num>
                          <m:r>
                            <a:rPr lang="es-ES" i="1">
                              <a:solidFill>
                                <a:schemeClr val="accent2">
                                  <a:lumMod val="50000"/>
                                </a:schemeClr>
                              </a:solidFill>
                              <a:latin typeface="Cambria Math"/>
                            </a:rPr>
                            <m:t>0,725</m:t>
                          </m:r>
                        </m:num>
                        <m:den>
                          <m:r>
                            <a:rPr lang="es-ES" i="1">
                              <a:solidFill>
                                <a:schemeClr val="accent2">
                                  <a:lumMod val="50000"/>
                                </a:schemeClr>
                              </a:solidFill>
                              <a:latin typeface="Cambria Math"/>
                            </a:rPr>
                            <m:t>𝑅</m:t>
                          </m:r>
                          <m:sSup>
                            <m:sSupPr>
                              <m:ctrlPr>
                                <a:rPr lang="es-ES" i="1">
                                  <a:solidFill>
                                    <a:schemeClr val="accent2">
                                      <a:lumMod val="50000"/>
                                    </a:schemeClr>
                                  </a:solidFill>
                                  <a:latin typeface="Cambria Math"/>
                                </a:rPr>
                              </m:ctrlPr>
                            </m:sSupPr>
                            <m:e>
                              <m:r>
                                <a:rPr lang="es-ES" i="1">
                                  <a:solidFill>
                                    <a:schemeClr val="accent2">
                                      <a:lumMod val="50000"/>
                                    </a:schemeClr>
                                  </a:solidFill>
                                  <a:latin typeface="Cambria Math"/>
                                </a:rPr>
                                <m:t>𝑒</m:t>
                              </m:r>
                            </m:e>
                            <m:sup>
                              <m:r>
                                <a:rPr lang="es-ES" i="1">
                                  <a:solidFill>
                                    <a:schemeClr val="accent2">
                                      <a:lumMod val="50000"/>
                                    </a:schemeClr>
                                  </a:solidFill>
                                  <a:latin typeface="Cambria Math"/>
                                </a:rPr>
                                <m:t>0,41</m:t>
                              </m:r>
                            </m:sup>
                          </m:sSup>
                          <m:r>
                            <a:rPr lang="es-ES" i="1">
                              <a:solidFill>
                                <a:schemeClr val="accent2">
                                  <a:lumMod val="50000"/>
                                </a:schemeClr>
                              </a:solidFill>
                              <a:latin typeface="Cambria Math"/>
                            </a:rPr>
                            <m:t>−0,15</m:t>
                          </m:r>
                        </m:den>
                      </m:f>
                    </m:oMath>
                  </m:oMathPara>
                </a14:m>
                <a:endParaRPr lang="es-ES" dirty="0" smtClean="0">
                  <a:solidFill>
                    <a:schemeClr val="accent2">
                      <a:lumMod val="50000"/>
                    </a:schemeClr>
                  </a:solidFill>
                </a:endParaRPr>
              </a:p>
              <a:p>
                <a:endParaRPr lang="es-ES" dirty="0">
                  <a:solidFill>
                    <a:schemeClr val="accent2">
                      <a:lumMod val="50000"/>
                    </a:schemeClr>
                  </a:solidFill>
                </a:endParaRPr>
              </a:p>
              <a:p>
                <a:pPr/>
                <a14:m>
                  <m:oMathPara xmlns:m="http://schemas.openxmlformats.org/officeDocument/2006/math">
                    <m:oMathParaPr>
                      <m:jc m:val="centerGroup"/>
                    </m:oMathParaPr>
                    <m:oMath xmlns:m="http://schemas.openxmlformats.org/officeDocument/2006/math">
                      <m:r>
                        <a:rPr lang="es-ES" i="1">
                          <a:solidFill>
                            <a:schemeClr val="accent2">
                              <a:lumMod val="50000"/>
                            </a:schemeClr>
                          </a:solidFill>
                          <a:latin typeface="Cambria Math"/>
                        </a:rPr>
                        <m:t>𝑅𝑒</m:t>
                      </m:r>
                      <m:r>
                        <a:rPr lang="es-ES" i="1">
                          <a:solidFill>
                            <a:schemeClr val="accent2">
                              <a:lumMod val="50000"/>
                            </a:schemeClr>
                          </a:solidFill>
                          <a:latin typeface="Cambria Math"/>
                        </a:rPr>
                        <m:t>=</m:t>
                      </m:r>
                      <m:f>
                        <m:fPr>
                          <m:ctrlPr>
                            <a:rPr lang="es-ES" i="1">
                              <a:solidFill>
                                <a:schemeClr val="accent2">
                                  <a:lumMod val="50000"/>
                                </a:schemeClr>
                              </a:solidFill>
                              <a:latin typeface="Cambria Math"/>
                            </a:rPr>
                          </m:ctrlPr>
                        </m:fPr>
                        <m:num>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𝑣</m:t>
                              </m:r>
                            </m:e>
                            <m:sub>
                              <m:r>
                                <a:rPr lang="es-ES" i="1">
                                  <a:solidFill>
                                    <a:schemeClr val="accent2">
                                      <a:lumMod val="50000"/>
                                    </a:schemeClr>
                                  </a:solidFill>
                                  <a:latin typeface="Cambria Math"/>
                                </a:rPr>
                                <m:t>𝑔𝑎𝑠</m:t>
                              </m:r>
                            </m:sub>
                          </m:sSub>
                          <m:r>
                            <a:rPr lang="es-ES" i="1">
                              <a:solidFill>
                                <a:schemeClr val="accent2">
                                  <a:lumMod val="50000"/>
                                </a:schemeClr>
                              </a:solidFill>
                              <a:latin typeface="Cambria Math"/>
                            </a:rPr>
                            <m:t>∙</m:t>
                          </m:r>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𝜌</m:t>
                              </m:r>
                            </m:e>
                            <m:sub>
                              <m:r>
                                <a:rPr lang="es-ES" i="1">
                                  <a:solidFill>
                                    <a:schemeClr val="accent2">
                                      <a:lumMod val="50000"/>
                                    </a:schemeClr>
                                  </a:solidFill>
                                  <a:latin typeface="Cambria Math"/>
                                </a:rPr>
                                <m:t>𝑔𝑎𝑠</m:t>
                              </m:r>
                            </m:sub>
                          </m:sSub>
                          <m:r>
                            <a:rPr lang="es-ES" i="1">
                              <a:solidFill>
                                <a:schemeClr val="accent2">
                                  <a:lumMod val="50000"/>
                                </a:schemeClr>
                              </a:solidFill>
                              <a:latin typeface="Cambria Math"/>
                            </a:rPr>
                            <m:t>∙</m:t>
                          </m:r>
                          <m:r>
                            <a:rPr lang="es-ES" i="1">
                              <a:solidFill>
                                <a:schemeClr val="accent2">
                                  <a:lumMod val="50000"/>
                                </a:schemeClr>
                              </a:solidFill>
                              <a:latin typeface="Cambria Math"/>
                            </a:rPr>
                            <m:t>𝐷</m:t>
                          </m:r>
                        </m:num>
                        <m:den>
                          <m:r>
                            <a:rPr lang="es-ES" i="1">
                              <a:solidFill>
                                <a:schemeClr val="accent2">
                                  <a:lumMod val="50000"/>
                                </a:schemeClr>
                              </a:solidFill>
                              <a:latin typeface="Cambria Math"/>
                            </a:rPr>
                            <m:t>𝜇</m:t>
                          </m:r>
                        </m:den>
                      </m:f>
                    </m:oMath>
                  </m:oMathPara>
                </a14:m>
                <a:endParaRPr lang="es-ES" dirty="0"/>
              </a:p>
              <a:p>
                <a:endParaRPr lang="es-ES" dirty="0"/>
              </a:p>
              <a:p>
                <a:endParaRPr lang="es-ES" dirty="0"/>
              </a:p>
              <a:p>
                <a:endParaRPr lang="es-ES" dirty="0"/>
              </a:p>
              <a:p>
                <a:endParaRPr lang="es-ES" dirty="0" smtClean="0">
                  <a:solidFill>
                    <a:schemeClr val="accent2">
                      <a:lumMod val="50000"/>
                    </a:schemeClr>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066800" y="990600"/>
                <a:ext cx="2970216" cy="6264535"/>
              </a:xfrm>
              <a:prstGeom prst="rect">
                <a:avLst/>
              </a:prstGeom>
              <a:blipFill rotWithShape="1">
                <a:blip r:embed="rId3"/>
                <a:stretch>
                  <a:fillRect l="-1643" t="-487" b="-58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5845457" y="990600"/>
                <a:ext cx="2546915" cy="9383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i="1" smtClean="0">
                              <a:solidFill>
                                <a:schemeClr val="accent2">
                                  <a:lumMod val="50000"/>
                                </a:schemeClr>
                              </a:solidFill>
                              <a:latin typeface="Cambria Math"/>
                            </a:rPr>
                          </m:ctrlPr>
                        </m:sSubPr>
                        <m:e>
                          <m:r>
                            <a:rPr lang="es-ES" i="1">
                              <a:solidFill>
                                <a:schemeClr val="accent2">
                                  <a:lumMod val="50000"/>
                                </a:schemeClr>
                              </a:solidFill>
                              <a:latin typeface="Cambria Math"/>
                            </a:rPr>
                            <m:t>𝑣</m:t>
                          </m:r>
                        </m:e>
                        <m:sub>
                          <m:r>
                            <a:rPr lang="es-ES" i="1">
                              <a:solidFill>
                                <a:schemeClr val="accent2">
                                  <a:lumMod val="50000"/>
                                </a:schemeClr>
                              </a:solidFill>
                              <a:latin typeface="Cambria Math"/>
                            </a:rPr>
                            <m:t>𝑔𝑎𝑠</m:t>
                          </m:r>
                        </m:sub>
                      </m:sSub>
                      <m:r>
                        <a:rPr lang="es-ES" i="1">
                          <a:solidFill>
                            <a:schemeClr val="accent2">
                              <a:lumMod val="50000"/>
                            </a:schemeClr>
                          </a:solidFill>
                          <a:latin typeface="Cambria Math"/>
                        </a:rPr>
                        <m:t>=</m:t>
                      </m:r>
                      <m:f>
                        <m:fPr>
                          <m:ctrlPr>
                            <a:rPr lang="es-ES" i="1">
                              <a:solidFill>
                                <a:schemeClr val="accent2">
                                  <a:lumMod val="50000"/>
                                </a:schemeClr>
                              </a:solidFill>
                              <a:latin typeface="Cambria Math"/>
                            </a:rPr>
                          </m:ctrlPr>
                        </m:fPr>
                        <m:num>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𝑄</m:t>
                              </m:r>
                            </m:e>
                            <m:sub>
                              <m:r>
                                <a:rPr lang="es-ES" i="1">
                                  <a:solidFill>
                                    <a:schemeClr val="accent2">
                                      <a:lumMod val="50000"/>
                                    </a:schemeClr>
                                  </a:solidFill>
                                  <a:latin typeface="Cambria Math"/>
                                </a:rPr>
                                <m:t>𝑔𝑎𝑠</m:t>
                              </m:r>
                            </m:sub>
                          </m:sSub>
                        </m:num>
                        <m:den>
                          <m:r>
                            <a:rPr lang="es-ES" i="1">
                              <a:solidFill>
                                <a:schemeClr val="accent2">
                                  <a:lumMod val="50000"/>
                                </a:schemeClr>
                              </a:solidFill>
                              <a:latin typeface="Cambria Math"/>
                            </a:rPr>
                            <m:t>𝑆</m:t>
                          </m:r>
                        </m:den>
                      </m:f>
                      <m:r>
                        <a:rPr lang="es-ES" i="1">
                          <a:solidFill>
                            <a:schemeClr val="accent2">
                              <a:lumMod val="50000"/>
                            </a:schemeClr>
                          </a:solidFill>
                          <a:latin typeface="Cambria Math"/>
                        </a:rPr>
                        <m:t>=</m:t>
                      </m:r>
                      <m:f>
                        <m:fPr>
                          <m:ctrlPr>
                            <a:rPr lang="es-ES" i="1">
                              <a:solidFill>
                                <a:schemeClr val="accent2">
                                  <a:lumMod val="50000"/>
                                </a:schemeClr>
                              </a:solidFill>
                              <a:latin typeface="Cambria Math"/>
                            </a:rPr>
                          </m:ctrlPr>
                        </m:fPr>
                        <m:num>
                          <m:f>
                            <m:fPr>
                              <m:ctrlPr>
                                <a:rPr lang="es-ES" i="1">
                                  <a:solidFill>
                                    <a:schemeClr val="accent2">
                                      <a:lumMod val="50000"/>
                                    </a:schemeClr>
                                  </a:solidFill>
                                  <a:latin typeface="Cambria Math"/>
                                </a:rPr>
                              </m:ctrlPr>
                            </m:fPr>
                            <m:num>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𝑛</m:t>
                                  </m:r>
                                </m:e>
                                <m:sub>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𝑂</m:t>
                                      </m:r>
                                    </m:e>
                                    <m:sub>
                                      <m:r>
                                        <a:rPr lang="es-ES" i="1">
                                          <a:solidFill>
                                            <a:schemeClr val="accent2">
                                              <a:lumMod val="50000"/>
                                            </a:schemeClr>
                                          </a:solidFill>
                                          <a:latin typeface="Cambria Math"/>
                                        </a:rPr>
                                        <m:t>2</m:t>
                                      </m:r>
                                    </m:sub>
                                  </m:sSub>
                                  <m:r>
                                    <a:rPr lang="es-ES" i="1">
                                      <a:solidFill>
                                        <a:schemeClr val="accent2">
                                          <a:lumMod val="50000"/>
                                        </a:schemeClr>
                                      </a:solidFill>
                                      <a:latin typeface="Cambria Math"/>
                                    </a:rPr>
                                    <m:t>∙</m:t>
                                  </m:r>
                                </m:sub>
                              </m:sSub>
                              <m:r>
                                <a:rPr lang="es-ES" i="1">
                                  <a:solidFill>
                                    <a:schemeClr val="accent2">
                                      <a:lumMod val="50000"/>
                                    </a:schemeClr>
                                  </a:solidFill>
                                  <a:latin typeface="Cambria Math"/>
                                </a:rPr>
                                <m:t>𝑅</m:t>
                              </m:r>
                              <m:r>
                                <a:rPr lang="es-ES" i="1">
                                  <a:solidFill>
                                    <a:schemeClr val="accent2">
                                      <a:lumMod val="50000"/>
                                    </a:schemeClr>
                                  </a:solidFill>
                                  <a:latin typeface="Cambria Math"/>
                                </a:rPr>
                                <m:t>∙</m:t>
                              </m:r>
                              <m:r>
                                <a:rPr lang="es-ES" i="1">
                                  <a:solidFill>
                                    <a:schemeClr val="accent2">
                                      <a:lumMod val="50000"/>
                                    </a:schemeClr>
                                  </a:solidFill>
                                  <a:latin typeface="Cambria Math"/>
                                </a:rPr>
                                <m:t>𝑇</m:t>
                              </m:r>
                            </m:num>
                            <m:den>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𝑃</m:t>
                                  </m:r>
                                </m:e>
                                <m:sub>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𝑂</m:t>
                                      </m:r>
                                    </m:e>
                                    <m:sub>
                                      <m:r>
                                        <a:rPr lang="es-ES" i="1">
                                          <a:solidFill>
                                            <a:schemeClr val="accent2">
                                              <a:lumMod val="50000"/>
                                            </a:schemeClr>
                                          </a:solidFill>
                                          <a:latin typeface="Cambria Math"/>
                                        </a:rPr>
                                        <m:t>2</m:t>
                                      </m:r>
                                    </m:sub>
                                  </m:sSub>
                                </m:sub>
                              </m:sSub>
                            </m:den>
                          </m:f>
                        </m:num>
                        <m:den>
                          <m:r>
                            <a:rPr lang="es-ES" i="1">
                              <a:solidFill>
                                <a:schemeClr val="accent2">
                                  <a:lumMod val="50000"/>
                                </a:schemeClr>
                              </a:solidFill>
                              <a:latin typeface="Cambria Math"/>
                            </a:rPr>
                            <m:t>𝜋</m:t>
                          </m:r>
                          <m:r>
                            <a:rPr lang="es-ES" i="1">
                              <a:solidFill>
                                <a:schemeClr val="accent2">
                                  <a:lumMod val="50000"/>
                                </a:schemeClr>
                              </a:solidFill>
                              <a:latin typeface="Cambria Math"/>
                            </a:rPr>
                            <m:t>∙</m:t>
                          </m:r>
                          <m:sSup>
                            <m:sSupPr>
                              <m:ctrlPr>
                                <a:rPr lang="es-ES" i="1">
                                  <a:solidFill>
                                    <a:schemeClr val="accent2">
                                      <a:lumMod val="50000"/>
                                    </a:schemeClr>
                                  </a:solidFill>
                                  <a:latin typeface="Cambria Math"/>
                                </a:rPr>
                              </m:ctrlPr>
                            </m:sSupPr>
                            <m:e>
                              <m:r>
                                <a:rPr lang="es-ES" i="1">
                                  <a:solidFill>
                                    <a:schemeClr val="accent2">
                                      <a:lumMod val="50000"/>
                                    </a:schemeClr>
                                  </a:solidFill>
                                  <a:latin typeface="Cambria Math"/>
                                </a:rPr>
                                <m:t>𝑅</m:t>
                              </m:r>
                            </m:e>
                            <m:sup>
                              <m:r>
                                <a:rPr lang="es-ES" i="1">
                                  <a:solidFill>
                                    <a:schemeClr val="accent2">
                                      <a:lumMod val="50000"/>
                                    </a:schemeClr>
                                  </a:solidFill>
                                  <a:latin typeface="Cambria Math"/>
                                </a:rPr>
                                <m:t>2</m:t>
                              </m:r>
                            </m:sup>
                          </m:sSup>
                        </m:den>
                      </m:f>
                    </m:oMath>
                  </m:oMathPara>
                </a14:m>
                <a:endParaRPr lang="es-ES" dirty="0"/>
              </a:p>
            </p:txBody>
          </p:sp>
        </mc:Choice>
        <mc:Fallback xmlns="">
          <p:sp>
            <p:nvSpPr>
              <p:cNvPr id="3" name="Rectangle 2"/>
              <p:cNvSpPr>
                <a:spLocks noRot="1" noChangeAspect="1" noMove="1" noResize="1" noEditPoints="1" noAdjustHandles="1" noChangeArrowheads="1" noChangeShapeType="1" noTextEdit="1"/>
              </p:cNvSpPr>
              <p:nvPr/>
            </p:nvSpPr>
            <p:spPr>
              <a:xfrm>
                <a:off x="5845457" y="990600"/>
                <a:ext cx="2546915" cy="938398"/>
              </a:xfrm>
              <a:prstGeom prst="rect">
                <a:avLst/>
              </a:prstGeom>
              <a:blipFill rotWithShape="1">
                <a:blip r:embed="rId4"/>
                <a:stretch>
                  <a:fillRect r="-2632"/>
                </a:stretch>
              </a:blipFill>
            </p:spPr>
            <p:txBody>
              <a:bodyPr/>
              <a:lstStyle/>
              <a:p>
                <a:r>
                  <a:rPr lang="es-ES">
                    <a:noFill/>
                  </a:rPr>
                  <a:t> </a:t>
                </a:r>
              </a:p>
            </p:txBody>
          </p:sp>
        </mc:Fallback>
      </mc:AlternateContent>
      <p:pic>
        <p:nvPicPr>
          <p:cNvPr id="8" name="Imagen 32"/>
          <p:cNvPicPr/>
          <p:nvPr/>
        </p:nvPicPr>
        <p:blipFill>
          <a:blip r:embed="rId5"/>
          <a:stretch>
            <a:fillRect/>
          </a:stretch>
        </p:blipFill>
        <p:spPr>
          <a:xfrm>
            <a:off x="3893185" y="2483545"/>
            <a:ext cx="5250815" cy="3001645"/>
          </a:xfrm>
          <a:prstGeom prst="rect">
            <a:avLst/>
          </a:prstGeom>
        </p:spPr>
      </p:pic>
    </p:spTree>
    <p:extLst>
      <p:ext uri="{BB962C8B-B14F-4D97-AF65-F5344CB8AC3E}">
        <p14:creationId xmlns:p14="http://schemas.microsoft.com/office/powerpoint/2010/main" val="38406664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146538"/>
            <a:ext cx="8378832" cy="646331"/>
          </a:xfrm>
          <a:prstGeom prst="rect">
            <a:avLst/>
          </a:prstGeom>
        </p:spPr>
        <p:txBody>
          <a:bodyPr wrap="none">
            <a:spAutoFit/>
          </a:bodyPr>
          <a:lstStyle/>
          <a:p>
            <a:pPr lvl="1"/>
            <a:r>
              <a:rPr lang="es-ES" dirty="0" smtClean="0">
                <a:solidFill>
                  <a:srgbClr val="FFFFAB"/>
                </a:solidFill>
              </a:rPr>
              <a:t>5.2.3.1 Efecto </a:t>
            </a:r>
            <a:r>
              <a:rPr lang="es-ES" dirty="0">
                <a:solidFill>
                  <a:srgbClr val="FFFFAB"/>
                </a:solidFill>
              </a:rPr>
              <a:t>de la concentración de oxígeno hasta concentración crítica</a:t>
            </a:r>
            <a:r>
              <a:rPr lang="es-ES" dirty="0"/>
              <a:t>.</a:t>
            </a:r>
          </a:p>
          <a:p>
            <a:pPr lvl="1"/>
            <a:endParaRPr lang="es-ES" dirty="0">
              <a:solidFill>
                <a:srgbClr val="FFFFAB"/>
              </a:solidFill>
            </a:endParaRPr>
          </a:p>
        </p:txBody>
      </p:sp>
      <p:pic>
        <p:nvPicPr>
          <p:cNvPr id="6" name="Imagen 37"/>
          <p:cNvPicPr/>
          <p:nvPr/>
        </p:nvPicPr>
        <p:blipFill>
          <a:blip r:embed="rId3"/>
          <a:stretch>
            <a:fillRect/>
          </a:stretch>
        </p:blipFill>
        <p:spPr>
          <a:xfrm>
            <a:off x="685799" y="990600"/>
            <a:ext cx="4791075" cy="2886075"/>
          </a:xfrm>
          <a:prstGeom prst="rect">
            <a:avLst/>
          </a:prstGeom>
        </p:spPr>
      </p:pic>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14192738"/>
                  </p:ext>
                </p:extLst>
              </p:nvPr>
            </p:nvGraphicFramePr>
            <p:xfrm>
              <a:off x="381000" y="4267200"/>
              <a:ext cx="8229600" cy="1647825"/>
            </p:xfrm>
            <a:graphic>
              <a:graphicData uri="http://schemas.openxmlformats.org/drawingml/2006/table">
                <a:tbl>
                  <a:tblPr firstRow="1" firstCol="1" bandRow="1">
                    <a:tableStyleId>{5C22544A-7EE6-4342-B048-85BDC9FD1C3A}</a:tableStyleId>
                  </a:tblPr>
                  <a:tblGrid>
                    <a:gridCol w="1645920"/>
                    <a:gridCol w="1645920"/>
                    <a:gridCol w="1645920"/>
                    <a:gridCol w="1645920"/>
                    <a:gridCol w="1645920"/>
                  </a:tblGrid>
                  <a:tr h="190500">
                    <a:tc>
                      <a:txBody>
                        <a:bodyPr/>
                        <a:lstStyle/>
                        <a:p>
                          <a:pPr>
                            <a:lnSpc>
                              <a:spcPct val="107000"/>
                            </a:lnSpc>
                          </a:pPr>
                          <a:endParaRPr lang="es-ES" sz="1100">
                            <a:effectLst/>
                            <a:latin typeface="Calibri"/>
                          </a:endParaRPr>
                        </a:p>
                      </a:txBody>
                      <a:tcPr marL="44450" marR="44450" marT="0" marB="0" anchor="b"/>
                    </a:tc>
                    <a:tc>
                      <a:txBody>
                        <a:bodyPr/>
                        <a:lstStyle/>
                        <a:p>
                          <a:pPr>
                            <a:lnSpc>
                              <a:spcPct val="107000"/>
                            </a:lnSpc>
                          </a:pPr>
                          <a:endParaRPr lang="es-ES" sz="1100">
                            <a:effectLst/>
                            <a:latin typeface="Calibri"/>
                          </a:endParaRPr>
                        </a:p>
                      </a:txBody>
                      <a:tcPr marL="44450" marR="44450" marT="0" marB="0" anchor="b"/>
                    </a:tc>
                    <a:tc>
                      <a:txBody>
                        <a:bodyPr/>
                        <a:lstStyle/>
                        <a:p>
                          <a:pPr>
                            <a:lnSpc>
                              <a:spcPct val="107000"/>
                            </a:lnSpc>
                            <a:spcAft>
                              <a:spcPts val="0"/>
                            </a:spcAft>
                          </a:pPr>
                          <a:r>
                            <a:rPr lang="es-ES" sz="1100">
                              <a:effectLst/>
                            </a:rPr>
                            <a:t>REPOSO</a:t>
                          </a:r>
                          <a:endParaRPr lang="es-ES" sz="1100">
                            <a:effectLst/>
                            <a:latin typeface="Calibri"/>
                            <a:ea typeface="Calibri"/>
                            <a:cs typeface="Times New Roman"/>
                          </a:endParaRPr>
                        </a:p>
                      </a:txBody>
                      <a:tcPr marL="44450" marR="44450" marT="0" marB="0" anchor="b"/>
                    </a:tc>
                    <a:tc>
                      <a:txBody>
                        <a:bodyPr/>
                        <a:lstStyle/>
                        <a:p>
                          <a:pPr>
                            <a:lnSpc>
                              <a:spcPct val="107000"/>
                            </a:lnSpc>
                            <a:spcAft>
                              <a:spcPts val="0"/>
                            </a:spcAft>
                          </a:pPr>
                          <a:r>
                            <a:rPr lang="es-ES" sz="1100">
                              <a:effectLst/>
                            </a:rPr>
                            <a:t>EJERCICIO</a:t>
                          </a:r>
                          <a:endParaRPr lang="es-ES" sz="1100">
                            <a:effectLst/>
                            <a:latin typeface="Calibri"/>
                            <a:ea typeface="Calibri"/>
                            <a:cs typeface="Times New Roman"/>
                          </a:endParaRPr>
                        </a:p>
                      </a:txBody>
                      <a:tcPr marL="44450" marR="44450" marT="0" marB="0" anchor="b"/>
                    </a:tc>
                    <a:tc>
                      <a:txBody>
                        <a:bodyPr/>
                        <a:lstStyle/>
                        <a:p>
                          <a:pPr>
                            <a:lnSpc>
                              <a:spcPct val="107000"/>
                            </a:lnSpc>
                            <a:spcAft>
                              <a:spcPts val="0"/>
                            </a:spcAft>
                          </a:pPr>
                          <a:r>
                            <a:rPr lang="es-ES" sz="1100">
                              <a:effectLst/>
                            </a:rPr>
                            <a:t>no adaptativa</a:t>
                          </a:r>
                          <a:endParaRPr lang="es-ES" sz="1100">
                            <a:effectLst/>
                            <a:latin typeface="Calibri"/>
                            <a:ea typeface="Calibri"/>
                            <a:cs typeface="Times New Roman"/>
                          </a:endParaRPr>
                        </a:p>
                      </a:txBody>
                      <a:tcPr marL="44450" marR="44450" marT="0" marB="0" anchor="b"/>
                    </a:tc>
                  </a:tr>
                  <a:tr h="190500">
                    <a:tc>
                      <a:txBody>
                        <a:bodyPr/>
                        <a:lstStyle/>
                        <a:p>
                          <a:pPr algn="ctr">
                            <a:lnSpc>
                              <a:spcPct val="107000"/>
                            </a:lnSpc>
                            <a:spcAft>
                              <a:spcPts val="0"/>
                            </a:spcAft>
                          </a:pPr>
                          <a:r>
                            <a:rPr lang="es-ES" sz="1100">
                              <a:effectLst/>
                            </a:rPr>
                            <a:t>Concentración</a:t>
                          </a:r>
                          <a:endParaRPr lang="es-ES" sz="1100">
                            <a:effectLst/>
                            <a:latin typeface="Calibri"/>
                            <a:ea typeface="Calibri"/>
                            <a:cs typeface="Times New Roman"/>
                          </a:endParaRPr>
                        </a:p>
                      </a:txBody>
                      <a:tcPr marL="44450" marR="44450" marT="0" marB="0" anchor="b"/>
                    </a:tc>
                    <a:tc>
                      <a:txBody>
                        <a:bodyPr/>
                        <a:lstStyle/>
                        <a:p>
                          <a:pPr>
                            <a:lnSpc>
                              <a:spcPct val="107000"/>
                            </a:lnSpc>
                            <a:spcAft>
                              <a:spcPts val="0"/>
                            </a:spcAft>
                          </a:pPr>
                          <a:r>
                            <a:rPr lang="es-ES" sz="1100">
                              <a:effectLst/>
                            </a:rPr>
                            <a:t>Conversión</a:t>
                          </a:r>
                          <a:endParaRPr lang="es-ES" sz="1100">
                            <a:effectLst/>
                            <a:latin typeface="Calibri"/>
                            <a:ea typeface="Calibri"/>
                            <a:cs typeface="Times New Roman"/>
                          </a:endParaRPr>
                        </a:p>
                      </a:txBody>
                      <a:tcPr marL="44450" marR="44450" marT="0" marB="0" anchor="b"/>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ES" sz="1100">
                                    <a:effectLst/>
                                    <a:latin typeface="Cambria Math"/>
                                  </a:rPr>
                                  <m:t>𝑡</m:t>
                                </m:r>
                                <m:r>
                                  <a:rPr lang="es-ES" sz="1100">
                                    <a:effectLst/>
                                    <a:latin typeface="Cambria Math"/>
                                  </a:rPr>
                                  <m:t> (</m:t>
                                </m:r>
                                <m:r>
                                  <a:rPr lang="es-ES" sz="1100">
                                    <a:effectLst/>
                                    <a:latin typeface="Cambria Math"/>
                                  </a:rPr>
                                  <m:t>𝑠</m:t>
                                </m:r>
                                <m:r>
                                  <a:rPr lang="es-ES" sz="1100">
                                    <a:effectLst/>
                                    <a:latin typeface="Cambria Math"/>
                                  </a:rPr>
                                  <m:t>)</m:t>
                                </m:r>
                              </m:oMath>
                            </m:oMathPara>
                          </a14:m>
                          <a:endParaRPr lang="es-ES" sz="1100">
                            <a:effectLst/>
                            <a:latin typeface="Calibri"/>
                            <a:ea typeface="Calibri"/>
                            <a:cs typeface="Times New Roman"/>
                          </a:endParaRPr>
                        </a:p>
                      </a:txBody>
                      <a:tcPr marL="44450" marR="44450" marT="0" marB="0" anchor="b"/>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ES" sz="1100">
                                    <a:effectLst/>
                                    <a:latin typeface="Cambria Math"/>
                                  </a:rPr>
                                  <m:t>𝑡</m:t>
                                </m:r>
                                <m:r>
                                  <a:rPr lang="es-ES" sz="1100">
                                    <a:effectLst/>
                                    <a:latin typeface="Cambria Math"/>
                                  </a:rPr>
                                  <m:t> (</m:t>
                                </m:r>
                                <m:r>
                                  <a:rPr lang="es-ES" sz="1100">
                                    <a:effectLst/>
                                    <a:latin typeface="Cambria Math"/>
                                  </a:rPr>
                                  <m:t>𝑠</m:t>
                                </m:r>
                                <m:r>
                                  <a:rPr lang="es-ES" sz="1100">
                                    <a:effectLst/>
                                    <a:latin typeface="Cambria Math"/>
                                  </a:rPr>
                                  <m:t>)</m:t>
                                </m:r>
                              </m:oMath>
                            </m:oMathPara>
                          </a14:m>
                          <a:endParaRPr lang="es-ES" sz="1100">
                            <a:effectLst/>
                            <a:latin typeface="Calibri"/>
                            <a:ea typeface="Calibri"/>
                            <a:cs typeface="Times New Roman"/>
                          </a:endParaRPr>
                        </a:p>
                      </a:txBody>
                      <a:tcPr marL="44450" marR="44450" marT="0" marB="0" anchor="b"/>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ES" sz="1100">
                                    <a:effectLst/>
                                    <a:latin typeface="Cambria Math"/>
                                  </a:rPr>
                                  <m:t>𝑡</m:t>
                                </m:r>
                                <m:r>
                                  <a:rPr lang="es-ES" sz="1100">
                                    <a:effectLst/>
                                    <a:latin typeface="Cambria Math"/>
                                  </a:rPr>
                                  <m:t> (</m:t>
                                </m:r>
                                <m:r>
                                  <a:rPr lang="es-ES" sz="1100">
                                    <a:effectLst/>
                                    <a:latin typeface="Cambria Math"/>
                                  </a:rPr>
                                  <m:t>𝑠</m:t>
                                </m:r>
                                <m:r>
                                  <a:rPr lang="es-ES" sz="1100">
                                    <a:effectLst/>
                                    <a:latin typeface="Cambria Math"/>
                                  </a:rPr>
                                  <m:t>)</m:t>
                                </m:r>
                              </m:oMath>
                            </m:oMathPara>
                          </a14:m>
                          <a:endParaRPr lang="es-ES" sz="1100">
                            <a:effectLst/>
                            <a:latin typeface="Calibri"/>
                            <a:ea typeface="Calibri"/>
                            <a:cs typeface="Times New Roman"/>
                          </a:endParaRPr>
                        </a:p>
                      </a:txBody>
                      <a:tcPr marL="44450" marR="44450" marT="0" marB="0" anchor="b"/>
                    </a:tc>
                  </a:tr>
                  <a:tr h="190500">
                    <a:tc>
                      <a:txBody>
                        <a:bodyPr/>
                        <a:lstStyle/>
                        <a:p>
                          <a:pPr>
                            <a:lnSpc>
                              <a:spcPct val="107000"/>
                            </a:lnSpc>
                            <a:spcAft>
                              <a:spcPts val="0"/>
                            </a:spcAft>
                          </a:pPr>
                          <a:r>
                            <a:rPr lang="es-ES" sz="1100">
                              <a:effectLst/>
                            </a:rPr>
                            <a:t>Concentración inocua mínima</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0,81</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171,3</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59,6</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4,6</a:t>
                          </a:r>
                          <a:endParaRPr lang="es-ES" sz="1100">
                            <a:effectLst/>
                            <a:latin typeface="Calibri"/>
                            <a:ea typeface="Calibri"/>
                            <a:cs typeface="Times New Roman"/>
                          </a:endParaRPr>
                        </a:p>
                      </a:txBody>
                      <a:tcPr marL="44450" marR="44450" marT="0" marB="0" anchor="b"/>
                    </a:tc>
                  </a:tr>
                  <a:tr h="190500">
                    <a:tc>
                      <a:txBody>
                        <a:bodyPr/>
                        <a:lstStyle/>
                        <a:p>
                          <a:pPr>
                            <a:lnSpc>
                              <a:spcPct val="107000"/>
                            </a:lnSpc>
                            <a:spcAft>
                              <a:spcPts val="0"/>
                            </a:spcAft>
                          </a:pPr>
                          <a:r>
                            <a:rPr lang="es-ES" sz="1100">
                              <a:effectLst/>
                            </a:rPr>
                            <a:t>Juicio defectuoso, fatiga rápida</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0,86</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196,3</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68,5</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5,5</a:t>
                          </a:r>
                          <a:endParaRPr lang="es-ES" sz="1100">
                            <a:effectLst/>
                            <a:latin typeface="Calibri"/>
                            <a:ea typeface="Calibri"/>
                            <a:cs typeface="Times New Roman"/>
                          </a:endParaRPr>
                        </a:p>
                      </a:txBody>
                      <a:tcPr marL="44450" marR="44450" marT="0" marB="0" anchor="b"/>
                    </a:tc>
                  </a:tr>
                  <a:tr h="190500">
                    <a:tc>
                      <a:txBody>
                        <a:bodyPr/>
                        <a:lstStyle/>
                        <a:p>
                          <a:pPr>
                            <a:lnSpc>
                              <a:spcPct val="107000"/>
                            </a:lnSpc>
                            <a:spcAft>
                              <a:spcPts val="0"/>
                            </a:spcAft>
                          </a:pPr>
                          <a:r>
                            <a:rPr lang="es-ES" sz="1100">
                              <a:effectLst/>
                            </a:rPr>
                            <a:t>Fallo mental, perdida del conocimiento</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0,92</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232,9</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81,7</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7,1</a:t>
                          </a:r>
                          <a:endParaRPr lang="es-ES" sz="1100">
                            <a:effectLst/>
                            <a:latin typeface="Calibri"/>
                            <a:ea typeface="Calibri"/>
                            <a:cs typeface="Times New Roman"/>
                          </a:endParaRPr>
                        </a:p>
                      </a:txBody>
                      <a:tcPr marL="44450" marR="44450" marT="0" marB="0" anchor="b"/>
                    </a:tc>
                  </a:tr>
                  <a:tr h="190500">
                    <a:tc>
                      <a:txBody>
                        <a:bodyPr/>
                        <a:lstStyle/>
                        <a:p>
                          <a:pPr>
                            <a:lnSpc>
                              <a:spcPct val="107000"/>
                            </a:lnSpc>
                            <a:spcAft>
                              <a:spcPts val="0"/>
                            </a:spcAft>
                          </a:pPr>
                          <a:r>
                            <a:rPr lang="es-ES" sz="1100">
                              <a:effectLst/>
                            </a:rPr>
                            <a:t>Concentración crítica</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0,94</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249,3</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87,6</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dirty="0">
                              <a:effectLst/>
                            </a:rPr>
                            <a:t>7,9</a:t>
                          </a:r>
                          <a:endParaRPr lang="es-ES" sz="1100" dirty="0">
                            <a:effectLst/>
                            <a:latin typeface="Calibri"/>
                            <a:ea typeface="Calibri"/>
                            <a:cs typeface="Times New Roman"/>
                          </a:endParaRPr>
                        </a:p>
                      </a:txBody>
                      <a:tcPr marL="44450" marR="44450" marT="0" marB="0" anchor="b"/>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14192738"/>
                  </p:ext>
                </p:extLst>
              </p:nvPr>
            </p:nvGraphicFramePr>
            <p:xfrm>
              <a:off x="381000" y="4267200"/>
              <a:ext cx="8229600" cy="1621347"/>
            </p:xfrm>
            <a:graphic>
              <a:graphicData uri="http://schemas.openxmlformats.org/drawingml/2006/table">
                <a:tbl>
                  <a:tblPr firstRow="1" firstCol="1" bandRow="1">
                    <a:tableStyleId>{5C22544A-7EE6-4342-B048-85BDC9FD1C3A}</a:tableStyleId>
                  </a:tblPr>
                  <a:tblGrid>
                    <a:gridCol w="1645920"/>
                    <a:gridCol w="1645920"/>
                    <a:gridCol w="1645920"/>
                    <a:gridCol w="1645920"/>
                    <a:gridCol w="1645920"/>
                  </a:tblGrid>
                  <a:tr h="190500">
                    <a:tc>
                      <a:txBody>
                        <a:bodyPr/>
                        <a:lstStyle/>
                        <a:p>
                          <a:pPr>
                            <a:lnSpc>
                              <a:spcPct val="107000"/>
                            </a:lnSpc>
                          </a:pPr>
                          <a:endParaRPr lang="es-ES" sz="1100">
                            <a:effectLst/>
                            <a:latin typeface="Calibri"/>
                          </a:endParaRPr>
                        </a:p>
                      </a:txBody>
                      <a:tcPr marL="44450" marR="44450" marT="0" marB="0" anchor="b"/>
                    </a:tc>
                    <a:tc>
                      <a:txBody>
                        <a:bodyPr/>
                        <a:lstStyle/>
                        <a:p>
                          <a:pPr>
                            <a:lnSpc>
                              <a:spcPct val="107000"/>
                            </a:lnSpc>
                          </a:pPr>
                          <a:endParaRPr lang="es-ES" sz="1100">
                            <a:effectLst/>
                            <a:latin typeface="Calibri"/>
                          </a:endParaRPr>
                        </a:p>
                      </a:txBody>
                      <a:tcPr marL="44450" marR="44450" marT="0" marB="0" anchor="b"/>
                    </a:tc>
                    <a:tc>
                      <a:txBody>
                        <a:bodyPr/>
                        <a:lstStyle/>
                        <a:p>
                          <a:pPr>
                            <a:lnSpc>
                              <a:spcPct val="107000"/>
                            </a:lnSpc>
                            <a:spcAft>
                              <a:spcPts val="0"/>
                            </a:spcAft>
                          </a:pPr>
                          <a:r>
                            <a:rPr lang="es-ES" sz="1100">
                              <a:effectLst/>
                            </a:rPr>
                            <a:t>REPOSO</a:t>
                          </a:r>
                          <a:endParaRPr lang="es-ES" sz="1100">
                            <a:effectLst/>
                            <a:latin typeface="Calibri"/>
                            <a:ea typeface="Calibri"/>
                            <a:cs typeface="Times New Roman"/>
                          </a:endParaRPr>
                        </a:p>
                      </a:txBody>
                      <a:tcPr marL="44450" marR="44450" marT="0" marB="0" anchor="b"/>
                    </a:tc>
                    <a:tc>
                      <a:txBody>
                        <a:bodyPr/>
                        <a:lstStyle/>
                        <a:p>
                          <a:pPr>
                            <a:lnSpc>
                              <a:spcPct val="107000"/>
                            </a:lnSpc>
                            <a:spcAft>
                              <a:spcPts val="0"/>
                            </a:spcAft>
                          </a:pPr>
                          <a:r>
                            <a:rPr lang="es-ES" sz="1100">
                              <a:effectLst/>
                            </a:rPr>
                            <a:t>EJERCICIO</a:t>
                          </a:r>
                          <a:endParaRPr lang="es-ES" sz="1100">
                            <a:effectLst/>
                            <a:latin typeface="Calibri"/>
                            <a:ea typeface="Calibri"/>
                            <a:cs typeface="Times New Roman"/>
                          </a:endParaRPr>
                        </a:p>
                      </a:txBody>
                      <a:tcPr marL="44450" marR="44450" marT="0" marB="0" anchor="b"/>
                    </a:tc>
                    <a:tc>
                      <a:txBody>
                        <a:bodyPr/>
                        <a:lstStyle/>
                        <a:p>
                          <a:pPr>
                            <a:lnSpc>
                              <a:spcPct val="107000"/>
                            </a:lnSpc>
                            <a:spcAft>
                              <a:spcPts val="0"/>
                            </a:spcAft>
                          </a:pPr>
                          <a:r>
                            <a:rPr lang="es-ES" sz="1100">
                              <a:effectLst/>
                            </a:rPr>
                            <a:t>no adaptativa</a:t>
                          </a:r>
                          <a:endParaRPr lang="es-ES" sz="1100">
                            <a:effectLst/>
                            <a:latin typeface="Calibri"/>
                            <a:ea typeface="Calibri"/>
                            <a:cs typeface="Times New Roman"/>
                          </a:endParaRPr>
                        </a:p>
                      </a:txBody>
                      <a:tcPr marL="44450" marR="44450" marT="0" marB="0" anchor="b"/>
                    </a:tc>
                  </a:tr>
                  <a:tr h="190500">
                    <a:tc>
                      <a:txBody>
                        <a:bodyPr/>
                        <a:lstStyle/>
                        <a:p>
                          <a:pPr algn="ctr">
                            <a:lnSpc>
                              <a:spcPct val="107000"/>
                            </a:lnSpc>
                            <a:spcAft>
                              <a:spcPts val="0"/>
                            </a:spcAft>
                          </a:pPr>
                          <a:r>
                            <a:rPr lang="es-ES" sz="1100">
                              <a:effectLst/>
                            </a:rPr>
                            <a:t>Concentración</a:t>
                          </a:r>
                          <a:endParaRPr lang="es-ES" sz="1100">
                            <a:effectLst/>
                            <a:latin typeface="Calibri"/>
                            <a:ea typeface="Calibri"/>
                            <a:cs typeface="Times New Roman"/>
                          </a:endParaRPr>
                        </a:p>
                      </a:txBody>
                      <a:tcPr marL="44450" marR="44450" marT="0" marB="0" anchor="b"/>
                    </a:tc>
                    <a:tc>
                      <a:txBody>
                        <a:bodyPr/>
                        <a:lstStyle/>
                        <a:p>
                          <a:pPr>
                            <a:lnSpc>
                              <a:spcPct val="107000"/>
                            </a:lnSpc>
                            <a:spcAft>
                              <a:spcPts val="0"/>
                            </a:spcAft>
                          </a:pPr>
                          <a:r>
                            <a:rPr lang="es-ES" sz="1100">
                              <a:effectLst/>
                            </a:rPr>
                            <a:t>Conversión</a:t>
                          </a:r>
                          <a:endParaRPr lang="es-ES" sz="1100">
                            <a:effectLst/>
                            <a:latin typeface="Calibri"/>
                            <a:ea typeface="Calibri"/>
                            <a:cs typeface="Times New Roman"/>
                          </a:endParaRPr>
                        </a:p>
                      </a:txBody>
                      <a:tcPr marL="44450" marR="44450" marT="0" marB="0" anchor="b"/>
                    </a:tc>
                    <a:tc>
                      <a:txBody>
                        <a:bodyPr/>
                        <a:lstStyle/>
                        <a:p>
                          <a:endParaRPr lang="es-ES"/>
                        </a:p>
                      </a:txBody>
                      <a:tcPr marL="44450" marR="44450" marT="0" marB="0" anchor="b">
                        <a:blipFill rotWithShape="1">
                          <a:blip r:embed="rId4"/>
                          <a:stretch>
                            <a:fillRect l="-200370" t="-112500" r="-200000" b="-678125"/>
                          </a:stretch>
                        </a:blipFill>
                      </a:tcPr>
                    </a:tc>
                    <a:tc>
                      <a:txBody>
                        <a:bodyPr/>
                        <a:lstStyle/>
                        <a:p>
                          <a:endParaRPr lang="es-ES"/>
                        </a:p>
                      </a:txBody>
                      <a:tcPr marL="44450" marR="44450" marT="0" marB="0" anchor="b">
                        <a:blipFill rotWithShape="1">
                          <a:blip r:embed="rId4"/>
                          <a:stretch>
                            <a:fillRect l="-300370" t="-112500" r="-100000" b="-678125"/>
                          </a:stretch>
                        </a:blipFill>
                      </a:tcPr>
                    </a:tc>
                    <a:tc>
                      <a:txBody>
                        <a:bodyPr/>
                        <a:lstStyle/>
                        <a:p>
                          <a:endParaRPr lang="es-ES"/>
                        </a:p>
                      </a:txBody>
                      <a:tcPr marL="44450" marR="44450" marT="0" marB="0" anchor="b">
                        <a:blipFill rotWithShape="1">
                          <a:blip r:embed="rId4"/>
                          <a:stretch>
                            <a:fillRect l="-400370" t="-112500" b="-678125"/>
                          </a:stretch>
                        </a:blipFill>
                      </a:tcPr>
                    </a:tc>
                  </a:tr>
                  <a:tr h="349949">
                    <a:tc>
                      <a:txBody>
                        <a:bodyPr/>
                        <a:lstStyle/>
                        <a:p>
                          <a:pPr>
                            <a:lnSpc>
                              <a:spcPct val="107000"/>
                            </a:lnSpc>
                            <a:spcAft>
                              <a:spcPts val="0"/>
                            </a:spcAft>
                          </a:pPr>
                          <a:r>
                            <a:rPr lang="es-ES" sz="1100">
                              <a:effectLst/>
                            </a:rPr>
                            <a:t>Concentración inocua mínima</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0,81</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171,3</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59,6</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4,6</a:t>
                          </a:r>
                          <a:endParaRPr lang="es-ES" sz="1100">
                            <a:effectLst/>
                            <a:latin typeface="Calibri"/>
                            <a:ea typeface="Calibri"/>
                            <a:cs typeface="Times New Roman"/>
                          </a:endParaRPr>
                        </a:p>
                      </a:txBody>
                      <a:tcPr marL="44450" marR="44450" marT="0" marB="0" anchor="b"/>
                    </a:tc>
                  </a:tr>
                  <a:tr h="349949">
                    <a:tc>
                      <a:txBody>
                        <a:bodyPr/>
                        <a:lstStyle/>
                        <a:p>
                          <a:pPr>
                            <a:lnSpc>
                              <a:spcPct val="107000"/>
                            </a:lnSpc>
                            <a:spcAft>
                              <a:spcPts val="0"/>
                            </a:spcAft>
                          </a:pPr>
                          <a:r>
                            <a:rPr lang="es-ES" sz="1100">
                              <a:effectLst/>
                            </a:rPr>
                            <a:t>Juicio defectuoso, fatiga rápida</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0,86</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196,3</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68,5</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5,5</a:t>
                          </a:r>
                          <a:endParaRPr lang="es-ES" sz="1100">
                            <a:effectLst/>
                            <a:latin typeface="Calibri"/>
                            <a:ea typeface="Calibri"/>
                            <a:cs typeface="Times New Roman"/>
                          </a:endParaRPr>
                        </a:p>
                      </a:txBody>
                      <a:tcPr marL="44450" marR="44450" marT="0" marB="0" anchor="b"/>
                    </a:tc>
                  </a:tr>
                  <a:tr h="349949">
                    <a:tc>
                      <a:txBody>
                        <a:bodyPr/>
                        <a:lstStyle/>
                        <a:p>
                          <a:pPr>
                            <a:lnSpc>
                              <a:spcPct val="107000"/>
                            </a:lnSpc>
                            <a:spcAft>
                              <a:spcPts val="0"/>
                            </a:spcAft>
                          </a:pPr>
                          <a:r>
                            <a:rPr lang="es-ES" sz="1100">
                              <a:effectLst/>
                            </a:rPr>
                            <a:t>Fallo mental, perdida del conocimiento</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0,92</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232,9</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81,7</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7,1</a:t>
                          </a:r>
                          <a:endParaRPr lang="es-ES" sz="1100">
                            <a:effectLst/>
                            <a:latin typeface="Calibri"/>
                            <a:ea typeface="Calibri"/>
                            <a:cs typeface="Times New Roman"/>
                          </a:endParaRPr>
                        </a:p>
                      </a:txBody>
                      <a:tcPr marL="44450" marR="44450" marT="0" marB="0" anchor="b"/>
                    </a:tc>
                  </a:tr>
                  <a:tr h="190500">
                    <a:tc>
                      <a:txBody>
                        <a:bodyPr/>
                        <a:lstStyle/>
                        <a:p>
                          <a:pPr>
                            <a:lnSpc>
                              <a:spcPct val="107000"/>
                            </a:lnSpc>
                            <a:spcAft>
                              <a:spcPts val="0"/>
                            </a:spcAft>
                          </a:pPr>
                          <a:r>
                            <a:rPr lang="es-ES" sz="1100">
                              <a:effectLst/>
                            </a:rPr>
                            <a:t>Concentración crítica</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0,94</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249,3</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87,6</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dirty="0">
                              <a:effectLst/>
                            </a:rPr>
                            <a:t>7,9</a:t>
                          </a:r>
                          <a:endParaRPr lang="es-ES" sz="1100" dirty="0">
                            <a:effectLst/>
                            <a:latin typeface="Calibri"/>
                            <a:ea typeface="Calibri"/>
                            <a:cs typeface="Times New Roman"/>
                          </a:endParaRPr>
                        </a:p>
                      </a:txBody>
                      <a:tcPr marL="44450" marR="44450" marT="0" marB="0" anchor="b"/>
                    </a:tc>
                  </a:tr>
                </a:tbl>
              </a:graphicData>
            </a:graphic>
          </p:graphicFrame>
        </mc:Fallback>
      </mc:AlternateContent>
      <p:sp>
        <p:nvSpPr>
          <p:cNvPr id="7" name="TextBox 6"/>
          <p:cNvSpPr txBox="1"/>
          <p:nvPr/>
        </p:nvSpPr>
        <p:spPr>
          <a:xfrm>
            <a:off x="5791200" y="1219200"/>
            <a:ext cx="2057400" cy="2031325"/>
          </a:xfrm>
          <a:prstGeom prst="rect">
            <a:avLst/>
          </a:prstGeom>
          <a:noFill/>
        </p:spPr>
        <p:txBody>
          <a:bodyPr wrap="square" rtlCol="0">
            <a:spAutoFit/>
          </a:bodyPr>
          <a:lstStyle/>
          <a:p>
            <a:r>
              <a:rPr lang="es-ES" dirty="0" smtClean="0">
                <a:solidFill>
                  <a:schemeClr val="accent2">
                    <a:lumMod val="50000"/>
                  </a:schemeClr>
                </a:solidFill>
              </a:rPr>
              <a:t>Se puede maximizar la supervivencia oponiendo resistencia al flujo a áreas innecesarias</a:t>
            </a:r>
            <a:endParaRPr lang="es-ES" dirty="0">
              <a:solidFill>
                <a:schemeClr val="accent2">
                  <a:lumMod val="50000"/>
                </a:schemeClr>
              </a:solidFill>
            </a:endParaRPr>
          </a:p>
        </p:txBody>
      </p:sp>
    </p:spTree>
    <p:extLst>
      <p:ext uri="{BB962C8B-B14F-4D97-AF65-F5344CB8AC3E}">
        <p14:creationId xmlns:p14="http://schemas.microsoft.com/office/powerpoint/2010/main" val="38991858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s-ES" dirty="0" smtClean="0"/>
              <a:t>Mayor área mejor contacto y transporte</a:t>
            </a:r>
            <a:endParaRPr lang="es-ES" dirty="0"/>
          </a:p>
        </p:txBody>
      </p:sp>
      <p:sp>
        <p:nvSpPr>
          <p:cNvPr id="5" name="Rectangle 4"/>
          <p:cNvSpPr/>
          <p:nvPr/>
        </p:nvSpPr>
        <p:spPr>
          <a:xfrm>
            <a:off x="990600" y="117230"/>
            <a:ext cx="7313733" cy="369332"/>
          </a:xfrm>
          <a:prstGeom prst="rect">
            <a:avLst/>
          </a:prstGeom>
        </p:spPr>
        <p:txBody>
          <a:bodyPr wrap="none">
            <a:spAutoFit/>
          </a:bodyPr>
          <a:lstStyle/>
          <a:p>
            <a:pPr lvl="1"/>
            <a:r>
              <a:rPr lang="es-ES" dirty="0" smtClean="0">
                <a:solidFill>
                  <a:srgbClr val="FFFFAB"/>
                </a:solidFill>
              </a:rPr>
              <a:t>5.2.3.2 Efecto </a:t>
            </a:r>
            <a:r>
              <a:rPr lang="es-ES" dirty="0">
                <a:solidFill>
                  <a:srgbClr val="FFFFAB"/>
                </a:solidFill>
              </a:rPr>
              <a:t>del área superficial de contacto en los pulmones</a:t>
            </a:r>
            <a:r>
              <a:rPr lang="es-ES" dirty="0"/>
              <a:t>. </a:t>
            </a:r>
            <a:endParaRPr lang="es-ES" dirty="0">
              <a:solidFill>
                <a:srgbClr val="FFFFAB"/>
              </a:solidFill>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083296"/>
                  </p:ext>
                </p:extLst>
              </p:nvPr>
            </p:nvGraphicFramePr>
            <p:xfrm>
              <a:off x="2209801" y="2819402"/>
              <a:ext cx="3634206" cy="1989011"/>
            </p:xfrm>
            <a:graphic>
              <a:graphicData uri="http://schemas.openxmlformats.org/drawingml/2006/table">
                <a:tbl>
                  <a:tblPr firstRow="1" firstCol="1" bandRow="1">
                    <a:tableStyleId>{5C22544A-7EE6-4342-B048-85BDC9FD1C3A}</a:tableStyleId>
                  </a:tblPr>
                  <a:tblGrid>
                    <a:gridCol w="1134043"/>
                    <a:gridCol w="1134043"/>
                    <a:gridCol w="423624"/>
                    <a:gridCol w="942496"/>
                  </a:tblGrid>
                  <a:tr h="547807">
                    <a:tc>
                      <a:txBody>
                        <a:bodyPr/>
                        <a:lstStyle/>
                        <a:p>
                          <a:pPr algn="ctr">
                            <a:lnSpc>
                              <a:spcPct val="107000"/>
                            </a:lnSpc>
                            <a:spcAft>
                              <a:spcPts val="0"/>
                            </a:spcAft>
                          </a:pPr>
                          <a:r>
                            <a:rPr lang="es-ES" sz="1100" dirty="0">
                              <a:effectLst/>
                            </a:rPr>
                            <a:t>Tipo de persona</a:t>
                          </a:r>
                          <a:endParaRPr lang="es-ES" sz="1100" dirty="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Área membrana  </a:t>
                          </a:r>
                          <a14:m>
                            <m:oMath xmlns:m="http://schemas.openxmlformats.org/officeDocument/2006/math">
                              <m:r>
                                <a:rPr lang="es-ES" sz="1100">
                                  <a:effectLst/>
                                  <a:latin typeface="Cambria Math"/>
                                </a:rPr>
                                <m:t>(</m:t>
                              </m:r>
                              <m:sSup>
                                <m:sSupPr>
                                  <m:ctrlPr>
                                    <a:rPr lang="es-ES" sz="1100" i="1">
                                      <a:effectLst/>
                                      <a:latin typeface="Cambria Math"/>
                                    </a:rPr>
                                  </m:ctrlPr>
                                </m:sSupPr>
                                <m:e>
                                  <m:r>
                                    <a:rPr lang="es-ES" sz="1100">
                                      <a:effectLst/>
                                      <a:latin typeface="Cambria Math"/>
                                    </a:rPr>
                                    <m:t>𝑚</m:t>
                                  </m:r>
                                </m:e>
                                <m:sup>
                                  <m:r>
                                    <a:rPr lang="es-ES" sz="1100">
                                      <a:effectLst/>
                                      <a:latin typeface="Cambria Math"/>
                                    </a:rPr>
                                    <m:t>2</m:t>
                                  </m:r>
                                </m:sup>
                              </m:sSup>
                              <m:r>
                                <a:rPr lang="es-ES" sz="1100">
                                  <a:effectLst/>
                                  <a:latin typeface="Cambria Math"/>
                                </a:rPr>
                                <m:t>)</m:t>
                              </m:r>
                            </m:oMath>
                          </a14:m>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s-ES" sz="1100">
                                    <a:effectLst/>
                                    <a:latin typeface="Cambria Math"/>
                                  </a:rPr>
                                  <m:t>𝑡</m:t>
                                </m:r>
                                <m:r>
                                  <a:rPr lang="es-ES" sz="1100">
                                    <a:effectLst/>
                                    <a:latin typeface="Cambria Math"/>
                                  </a:rPr>
                                  <m:t> (</m:t>
                                </m:r>
                                <m:r>
                                  <a:rPr lang="es-ES" sz="1100">
                                    <a:effectLst/>
                                    <a:latin typeface="Cambria Math"/>
                                  </a:rPr>
                                  <m:t>𝑠</m:t>
                                </m:r>
                                <m:r>
                                  <a:rPr lang="es-ES" sz="1100">
                                    <a:effectLst/>
                                    <a:latin typeface="Cambria Math"/>
                                  </a:rPr>
                                  <m:t>)</m:t>
                                </m:r>
                              </m:oMath>
                            </m:oMathPara>
                          </a14:m>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14:m>
                            <m:oMath xmlns:m="http://schemas.openxmlformats.org/officeDocument/2006/math">
                              <m:sSub>
                                <m:sSubPr>
                                  <m:ctrlPr>
                                    <a:rPr lang="es-ES" sz="1100" i="1">
                                      <a:effectLst/>
                                      <a:latin typeface="Cambria Math"/>
                                    </a:rPr>
                                  </m:ctrlPr>
                                </m:sSubPr>
                                <m:e>
                                  <m:r>
                                    <a:rPr lang="es-ES" sz="1100">
                                      <a:effectLst/>
                                      <a:latin typeface="Cambria Math"/>
                                    </a:rPr>
                                    <m:t>𝑟</m:t>
                                  </m:r>
                                </m:e>
                                <m:sub>
                                  <m:r>
                                    <a:rPr lang="es-ES" sz="1100">
                                      <a:effectLst/>
                                      <a:latin typeface="Cambria Math"/>
                                    </a:rPr>
                                    <m:t>𝐴</m:t>
                                  </m:r>
                                </m:sub>
                              </m:sSub>
                              <m:d>
                                <m:dPr>
                                  <m:ctrlPr>
                                    <a:rPr lang="es-ES" sz="1100" i="1">
                                      <a:effectLst/>
                                      <a:latin typeface="Cambria Math"/>
                                    </a:rPr>
                                  </m:ctrlPr>
                                </m:dPr>
                                <m:e>
                                  <m:f>
                                    <m:fPr>
                                      <m:ctrlPr>
                                        <a:rPr lang="es-ES" sz="1100" i="1">
                                          <a:effectLst/>
                                          <a:latin typeface="Cambria Math"/>
                                        </a:rPr>
                                      </m:ctrlPr>
                                    </m:fPr>
                                    <m:num>
                                      <m:r>
                                        <a:rPr lang="es-ES" sz="1100">
                                          <a:effectLst/>
                                          <a:latin typeface="Cambria Math"/>
                                        </a:rPr>
                                        <m:t>𝑚𝑜𝑙</m:t>
                                      </m:r>
                                    </m:num>
                                    <m:den>
                                      <m:r>
                                        <a:rPr lang="es-ES" sz="1100">
                                          <a:effectLst/>
                                          <a:latin typeface="Cambria Math"/>
                                        </a:rPr>
                                        <m:t>𝑠</m:t>
                                      </m:r>
                                      <m:r>
                                        <a:rPr lang="es-ES" sz="1100">
                                          <a:effectLst/>
                                          <a:latin typeface="Cambria Math"/>
                                        </a:rPr>
                                        <m:t>∙</m:t>
                                      </m:r>
                                      <m:sSup>
                                        <m:sSupPr>
                                          <m:ctrlPr>
                                            <a:rPr lang="es-ES" sz="1100" i="1">
                                              <a:effectLst/>
                                              <a:latin typeface="Cambria Math"/>
                                            </a:rPr>
                                          </m:ctrlPr>
                                        </m:sSupPr>
                                        <m:e>
                                          <m:r>
                                            <a:rPr lang="es-ES" sz="1100">
                                              <a:effectLst/>
                                              <a:latin typeface="Cambria Math"/>
                                            </a:rPr>
                                            <m:t>𝑚</m:t>
                                          </m:r>
                                        </m:e>
                                        <m:sup>
                                          <m:r>
                                            <a:rPr lang="es-ES" sz="1100">
                                              <a:effectLst/>
                                              <a:latin typeface="Cambria Math"/>
                                            </a:rPr>
                                            <m:t>3</m:t>
                                          </m:r>
                                        </m:sup>
                                      </m:sSup>
                                    </m:den>
                                  </m:f>
                                </m:e>
                              </m:d>
                            </m:oMath>
                          </a14:m>
                          <a:r>
                            <a:rPr lang="es-ES" sz="1100">
                              <a:effectLst/>
                            </a:rPr>
                            <a:t> </a:t>
                          </a:r>
                          <a:endParaRPr lang="es-ES" sz="1100">
                            <a:effectLst/>
                            <a:latin typeface="Calibri"/>
                            <a:ea typeface="Calibri"/>
                            <a:cs typeface="Times New Roman"/>
                          </a:endParaRPr>
                        </a:p>
                      </a:txBody>
                      <a:tcPr marL="44450" marR="44450" marT="0" marB="0" anchor="b"/>
                    </a:tc>
                  </a:tr>
                  <a:tr h="360301">
                    <a:tc>
                      <a:txBody>
                        <a:bodyPr/>
                        <a:lstStyle/>
                        <a:p>
                          <a:pPr algn="ctr">
                            <a:lnSpc>
                              <a:spcPct val="107000"/>
                            </a:lnSpc>
                            <a:spcAft>
                              <a:spcPts val="0"/>
                            </a:spcAft>
                          </a:pPr>
                          <a:r>
                            <a:rPr lang="es-ES" sz="1100">
                              <a:effectLst/>
                            </a:rPr>
                            <a:t>atleta </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100</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34,3</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-0,645</a:t>
                          </a:r>
                          <a:endParaRPr lang="es-ES" sz="1100">
                            <a:effectLst/>
                            <a:latin typeface="Calibri"/>
                            <a:ea typeface="Calibri"/>
                            <a:cs typeface="Times New Roman"/>
                          </a:endParaRPr>
                        </a:p>
                      </a:txBody>
                      <a:tcPr marL="44450" marR="44450" marT="0" marB="0" anchor="b"/>
                    </a:tc>
                  </a:tr>
                  <a:tr h="360301">
                    <a:tc>
                      <a:txBody>
                        <a:bodyPr/>
                        <a:lstStyle/>
                        <a:p>
                          <a:pPr algn="ctr">
                            <a:lnSpc>
                              <a:spcPct val="107000"/>
                            </a:lnSpc>
                            <a:spcAft>
                              <a:spcPts val="0"/>
                            </a:spcAft>
                          </a:pPr>
                          <a:r>
                            <a:rPr lang="es-ES" sz="1100">
                              <a:effectLst/>
                            </a:rPr>
                            <a:t>hombre</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70</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45,2</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-0,497</a:t>
                          </a:r>
                          <a:endParaRPr lang="es-ES" sz="1100">
                            <a:effectLst/>
                            <a:latin typeface="Calibri"/>
                            <a:ea typeface="Calibri"/>
                            <a:cs typeface="Times New Roman"/>
                          </a:endParaRPr>
                        </a:p>
                      </a:txBody>
                      <a:tcPr marL="44450" marR="44450" marT="0" marB="0" anchor="b"/>
                    </a:tc>
                  </a:tr>
                  <a:tr h="360301">
                    <a:tc>
                      <a:txBody>
                        <a:bodyPr/>
                        <a:lstStyle/>
                        <a:p>
                          <a:pPr algn="ctr">
                            <a:lnSpc>
                              <a:spcPct val="107000"/>
                            </a:lnSpc>
                            <a:spcAft>
                              <a:spcPts val="0"/>
                            </a:spcAft>
                          </a:pPr>
                          <a:r>
                            <a:rPr lang="es-ES" sz="1100">
                              <a:effectLst/>
                            </a:rPr>
                            <a:t>mujer</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60</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51,2</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-0,442</a:t>
                          </a:r>
                          <a:endParaRPr lang="es-ES" sz="1100">
                            <a:effectLst/>
                            <a:latin typeface="Calibri"/>
                            <a:ea typeface="Calibri"/>
                            <a:cs typeface="Times New Roman"/>
                          </a:endParaRPr>
                        </a:p>
                      </a:txBody>
                      <a:tcPr marL="44450" marR="44450" marT="0" marB="0" anchor="b"/>
                    </a:tc>
                  </a:tr>
                  <a:tr h="360301">
                    <a:tc>
                      <a:txBody>
                        <a:bodyPr/>
                        <a:lstStyle/>
                        <a:p>
                          <a:pPr algn="ctr">
                            <a:lnSpc>
                              <a:spcPct val="107000"/>
                            </a:lnSpc>
                            <a:spcAft>
                              <a:spcPts val="0"/>
                            </a:spcAft>
                          </a:pPr>
                          <a:r>
                            <a:rPr lang="es-ES" sz="1100" dirty="0">
                              <a:effectLst/>
                            </a:rPr>
                            <a:t>fumador</a:t>
                          </a:r>
                          <a:endParaRPr lang="es-ES" sz="1100" dirty="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40</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72,3</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dirty="0">
                              <a:effectLst/>
                            </a:rPr>
                            <a:t>-0,310</a:t>
                          </a:r>
                          <a:endParaRPr lang="es-ES" sz="1100" dirty="0">
                            <a:effectLst/>
                            <a:latin typeface="Calibri"/>
                            <a:ea typeface="Calibri"/>
                            <a:cs typeface="Times New Roman"/>
                          </a:endParaRPr>
                        </a:p>
                      </a:txBody>
                      <a:tcPr marL="44450" marR="44450" marT="0" marB="0" anchor="b"/>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2083296"/>
                  </p:ext>
                </p:extLst>
              </p:nvPr>
            </p:nvGraphicFramePr>
            <p:xfrm>
              <a:off x="2209801" y="2819402"/>
              <a:ext cx="3634206" cy="1989011"/>
            </p:xfrm>
            <a:graphic>
              <a:graphicData uri="http://schemas.openxmlformats.org/drawingml/2006/table">
                <a:tbl>
                  <a:tblPr firstRow="1" firstCol="1" bandRow="1">
                    <a:tableStyleId>{5C22544A-7EE6-4342-B048-85BDC9FD1C3A}</a:tableStyleId>
                  </a:tblPr>
                  <a:tblGrid>
                    <a:gridCol w="1134043"/>
                    <a:gridCol w="1134043"/>
                    <a:gridCol w="423624"/>
                    <a:gridCol w="942496"/>
                  </a:tblGrid>
                  <a:tr h="547807">
                    <a:tc>
                      <a:txBody>
                        <a:bodyPr/>
                        <a:lstStyle/>
                        <a:p>
                          <a:pPr algn="ctr">
                            <a:lnSpc>
                              <a:spcPct val="107000"/>
                            </a:lnSpc>
                            <a:spcAft>
                              <a:spcPts val="0"/>
                            </a:spcAft>
                          </a:pPr>
                          <a:r>
                            <a:rPr lang="es-ES" sz="1100" dirty="0">
                              <a:effectLst/>
                            </a:rPr>
                            <a:t>Tipo de persona</a:t>
                          </a:r>
                          <a:endParaRPr lang="es-ES" sz="1100" dirty="0">
                            <a:effectLst/>
                            <a:latin typeface="Calibri"/>
                            <a:ea typeface="Calibri"/>
                            <a:cs typeface="Times New Roman"/>
                          </a:endParaRPr>
                        </a:p>
                      </a:txBody>
                      <a:tcPr marL="44450" marR="44450" marT="0" marB="0" anchor="b"/>
                    </a:tc>
                    <a:tc>
                      <a:txBody>
                        <a:bodyPr/>
                        <a:lstStyle/>
                        <a:p>
                          <a:endParaRPr lang="es-ES"/>
                        </a:p>
                      </a:txBody>
                      <a:tcPr marL="44450" marR="44450" marT="0" marB="0" anchor="b">
                        <a:blipFill rotWithShape="1">
                          <a:blip r:embed="rId3"/>
                          <a:stretch>
                            <a:fillRect l="-100538" t="-8889" r="-120430" b="-276667"/>
                          </a:stretch>
                        </a:blipFill>
                      </a:tcPr>
                    </a:tc>
                    <a:tc>
                      <a:txBody>
                        <a:bodyPr/>
                        <a:lstStyle/>
                        <a:p>
                          <a:endParaRPr lang="es-ES"/>
                        </a:p>
                      </a:txBody>
                      <a:tcPr marL="44450" marR="44450" marT="0" marB="0" anchor="b">
                        <a:blipFill rotWithShape="1">
                          <a:blip r:embed="rId3"/>
                          <a:stretch>
                            <a:fillRect l="-540580" t="-8889" r="-224638" b="-276667"/>
                          </a:stretch>
                        </a:blipFill>
                      </a:tcPr>
                    </a:tc>
                    <a:tc>
                      <a:txBody>
                        <a:bodyPr/>
                        <a:lstStyle/>
                        <a:p>
                          <a:endParaRPr lang="es-ES"/>
                        </a:p>
                      </a:txBody>
                      <a:tcPr marL="44450" marR="44450" marT="0" marB="0" anchor="b">
                        <a:blipFill rotWithShape="1">
                          <a:blip r:embed="rId3"/>
                          <a:stretch>
                            <a:fillRect l="-285161" t="-8889" b="-276667"/>
                          </a:stretch>
                        </a:blipFill>
                      </a:tcPr>
                    </a:tc>
                  </a:tr>
                  <a:tr h="360301">
                    <a:tc>
                      <a:txBody>
                        <a:bodyPr/>
                        <a:lstStyle/>
                        <a:p>
                          <a:pPr algn="ctr">
                            <a:lnSpc>
                              <a:spcPct val="107000"/>
                            </a:lnSpc>
                            <a:spcAft>
                              <a:spcPts val="0"/>
                            </a:spcAft>
                          </a:pPr>
                          <a:r>
                            <a:rPr lang="es-ES" sz="1100">
                              <a:effectLst/>
                            </a:rPr>
                            <a:t>atleta </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100</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34,3</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-0,645</a:t>
                          </a:r>
                          <a:endParaRPr lang="es-ES" sz="1100">
                            <a:effectLst/>
                            <a:latin typeface="Calibri"/>
                            <a:ea typeface="Calibri"/>
                            <a:cs typeface="Times New Roman"/>
                          </a:endParaRPr>
                        </a:p>
                      </a:txBody>
                      <a:tcPr marL="44450" marR="44450" marT="0" marB="0" anchor="b"/>
                    </a:tc>
                  </a:tr>
                  <a:tr h="360301">
                    <a:tc>
                      <a:txBody>
                        <a:bodyPr/>
                        <a:lstStyle/>
                        <a:p>
                          <a:pPr algn="ctr">
                            <a:lnSpc>
                              <a:spcPct val="107000"/>
                            </a:lnSpc>
                            <a:spcAft>
                              <a:spcPts val="0"/>
                            </a:spcAft>
                          </a:pPr>
                          <a:r>
                            <a:rPr lang="es-ES" sz="1100">
                              <a:effectLst/>
                            </a:rPr>
                            <a:t>hombre</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70</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45,2</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-0,497</a:t>
                          </a:r>
                          <a:endParaRPr lang="es-ES" sz="1100">
                            <a:effectLst/>
                            <a:latin typeface="Calibri"/>
                            <a:ea typeface="Calibri"/>
                            <a:cs typeface="Times New Roman"/>
                          </a:endParaRPr>
                        </a:p>
                      </a:txBody>
                      <a:tcPr marL="44450" marR="44450" marT="0" marB="0" anchor="b"/>
                    </a:tc>
                  </a:tr>
                  <a:tr h="360301">
                    <a:tc>
                      <a:txBody>
                        <a:bodyPr/>
                        <a:lstStyle/>
                        <a:p>
                          <a:pPr algn="ctr">
                            <a:lnSpc>
                              <a:spcPct val="107000"/>
                            </a:lnSpc>
                            <a:spcAft>
                              <a:spcPts val="0"/>
                            </a:spcAft>
                          </a:pPr>
                          <a:r>
                            <a:rPr lang="es-ES" sz="1100">
                              <a:effectLst/>
                            </a:rPr>
                            <a:t>mujer</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60</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51,2</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-0,442</a:t>
                          </a:r>
                          <a:endParaRPr lang="es-ES" sz="1100">
                            <a:effectLst/>
                            <a:latin typeface="Calibri"/>
                            <a:ea typeface="Calibri"/>
                            <a:cs typeface="Times New Roman"/>
                          </a:endParaRPr>
                        </a:p>
                      </a:txBody>
                      <a:tcPr marL="44450" marR="44450" marT="0" marB="0" anchor="b"/>
                    </a:tc>
                  </a:tr>
                  <a:tr h="360301">
                    <a:tc>
                      <a:txBody>
                        <a:bodyPr/>
                        <a:lstStyle/>
                        <a:p>
                          <a:pPr algn="ctr">
                            <a:lnSpc>
                              <a:spcPct val="107000"/>
                            </a:lnSpc>
                            <a:spcAft>
                              <a:spcPts val="0"/>
                            </a:spcAft>
                          </a:pPr>
                          <a:r>
                            <a:rPr lang="es-ES" sz="1100" dirty="0">
                              <a:effectLst/>
                            </a:rPr>
                            <a:t>fumador</a:t>
                          </a:r>
                          <a:endParaRPr lang="es-ES" sz="1100" dirty="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40</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a:effectLst/>
                            </a:rPr>
                            <a:t>72,3</a:t>
                          </a:r>
                          <a:endParaRPr lang="es-ES" sz="1100">
                            <a:effectLst/>
                            <a:latin typeface="Calibri"/>
                            <a:ea typeface="Calibri"/>
                            <a:cs typeface="Times New Roman"/>
                          </a:endParaRPr>
                        </a:p>
                      </a:txBody>
                      <a:tcPr marL="44450" marR="44450" marT="0" marB="0" anchor="b"/>
                    </a:tc>
                    <a:tc>
                      <a:txBody>
                        <a:bodyPr/>
                        <a:lstStyle/>
                        <a:p>
                          <a:pPr algn="ctr">
                            <a:lnSpc>
                              <a:spcPct val="107000"/>
                            </a:lnSpc>
                            <a:spcAft>
                              <a:spcPts val="0"/>
                            </a:spcAft>
                          </a:pPr>
                          <a:r>
                            <a:rPr lang="es-ES" sz="1100" dirty="0">
                              <a:effectLst/>
                            </a:rPr>
                            <a:t>-0,310</a:t>
                          </a:r>
                          <a:endParaRPr lang="es-ES" sz="1100" dirty="0">
                            <a:effectLst/>
                            <a:latin typeface="Calibri"/>
                            <a:ea typeface="Calibri"/>
                            <a:cs typeface="Times New Roman"/>
                          </a:endParaRPr>
                        </a:p>
                      </a:txBody>
                      <a:tcPr marL="44450" marR="44450" marT="0" marB="0" anchor="b"/>
                    </a:tc>
                  </a:tr>
                </a:tbl>
              </a:graphicData>
            </a:graphic>
          </p:graphicFrame>
        </mc:Fallback>
      </mc:AlternateContent>
      <p:sp>
        <p:nvSpPr>
          <p:cNvPr id="6" name="TextBox 5"/>
          <p:cNvSpPr txBox="1"/>
          <p:nvPr/>
        </p:nvSpPr>
        <p:spPr>
          <a:xfrm>
            <a:off x="6019800" y="3048000"/>
            <a:ext cx="1447800" cy="1477328"/>
          </a:xfrm>
          <a:prstGeom prst="rect">
            <a:avLst/>
          </a:prstGeom>
          <a:noFill/>
        </p:spPr>
        <p:txBody>
          <a:bodyPr wrap="square" rtlCol="0">
            <a:spAutoFit/>
          </a:bodyPr>
          <a:lstStyle/>
          <a:p>
            <a:r>
              <a:rPr lang="es-ES" dirty="0" smtClean="0">
                <a:solidFill>
                  <a:schemeClr val="accent2">
                    <a:lumMod val="50000"/>
                  </a:schemeClr>
                </a:solidFill>
              </a:rPr>
              <a:t>Resultados debidos al estudio del efecto aislado</a:t>
            </a:r>
            <a:endParaRPr lang="es-ES" dirty="0">
              <a:solidFill>
                <a:schemeClr val="accent2">
                  <a:lumMod val="50000"/>
                </a:schemeClr>
              </a:solidFill>
            </a:endParaRPr>
          </a:p>
        </p:txBody>
      </p:sp>
    </p:spTree>
    <p:extLst>
      <p:ext uri="{BB962C8B-B14F-4D97-AF65-F5344CB8AC3E}">
        <p14:creationId xmlns:p14="http://schemas.microsoft.com/office/powerpoint/2010/main" val="34855011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0" y="124691"/>
            <a:ext cx="1623330" cy="369332"/>
          </a:xfrm>
          <a:prstGeom prst="rect">
            <a:avLst/>
          </a:prstGeom>
        </p:spPr>
        <p:txBody>
          <a:bodyPr wrap="none">
            <a:spAutoFit/>
          </a:bodyPr>
          <a:lstStyle/>
          <a:p>
            <a:r>
              <a:rPr lang="es-ES" dirty="0">
                <a:solidFill>
                  <a:srgbClr val="FFFFAB"/>
                </a:solidFill>
              </a:rPr>
              <a:t>1. Reacciones</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4053"/>
          <a:stretch/>
        </p:blipFill>
        <p:spPr>
          <a:xfrm>
            <a:off x="448774" y="3429000"/>
            <a:ext cx="3387601" cy="27051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774" y="983151"/>
            <a:ext cx="3367088" cy="2281726"/>
          </a:xfrm>
          <a:prstGeom prst="rect">
            <a:avLst/>
          </a:prstGeom>
        </p:spPr>
      </p:pic>
      <p:pic>
        <p:nvPicPr>
          <p:cNvPr id="102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4525" t="36298" r="57165" b="29087"/>
          <a:stretch/>
        </p:blipFill>
        <p:spPr bwMode="auto">
          <a:xfrm>
            <a:off x="4118413" y="3429000"/>
            <a:ext cx="4984556"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4211940" y="1246851"/>
            <a:ext cx="4797502" cy="1754326"/>
          </a:xfrm>
          <a:prstGeom prst="rect">
            <a:avLst/>
          </a:prstGeom>
          <a:noFill/>
        </p:spPr>
        <p:txBody>
          <a:bodyPr wrap="square" lIns="91440" tIns="45720" rIns="91440" bIns="45720">
            <a:spAutoFit/>
          </a:bodyPr>
          <a:lstStyle/>
          <a:p>
            <a:pPr algn="ctr"/>
            <a:r>
              <a:rPr lang="en-US" sz="5400" b="1" cap="none" spc="0" dirty="0" err="1"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Datos</a:t>
            </a:r>
            <a:r>
              <a:rPr 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 de </a:t>
            </a:r>
            <a:r>
              <a:rPr lang="en-US" sz="5400" b="1" cap="none" spc="0" dirty="0" err="1"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partida</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Tree>
    <p:extLst>
      <p:ext uri="{BB962C8B-B14F-4D97-AF65-F5344CB8AC3E}">
        <p14:creationId xmlns:p14="http://schemas.microsoft.com/office/powerpoint/2010/main" val="9023010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18997"/>
            <a:ext cx="8229600" cy="4525963"/>
          </a:xfrm>
        </p:spPr>
        <p:txBody>
          <a:bodyPr/>
          <a:lstStyle/>
          <a:p>
            <a:r>
              <a:rPr lang="es-ES" dirty="0" smtClean="0"/>
              <a:t>Modelo </a:t>
            </a:r>
            <a:r>
              <a:rPr lang="es-ES" dirty="0" err="1" smtClean="0"/>
              <a:t>sinoidal</a:t>
            </a:r>
            <a:endParaRPr lang="es-ES" dirty="0" smtClean="0"/>
          </a:p>
          <a:p>
            <a:r>
              <a:rPr lang="es-ES" dirty="0" smtClean="0"/>
              <a:t>Bibliografía médica: fisiología</a:t>
            </a:r>
          </a:p>
          <a:p>
            <a:endParaRPr lang="es-ES" dirty="0"/>
          </a:p>
        </p:txBody>
      </p:sp>
      <p:sp>
        <p:nvSpPr>
          <p:cNvPr id="5" name="Rectangle 4"/>
          <p:cNvSpPr/>
          <p:nvPr/>
        </p:nvSpPr>
        <p:spPr>
          <a:xfrm>
            <a:off x="3581400" y="152400"/>
            <a:ext cx="2869696" cy="369332"/>
          </a:xfrm>
          <a:prstGeom prst="rect">
            <a:avLst/>
          </a:prstGeom>
        </p:spPr>
        <p:txBody>
          <a:bodyPr wrap="none">
            <a:spAutoFit/>
          </a:bodyPr>
          <a:lstStyle/>
          <a:p>
            <a:pPr lvl="1"/>
            <a:r>
              <a:rPr lang="es-ES" dirty="0">
                <a:solidFill>
                  <a:srgbClr val="FFFFAB"/>
                </a:solidFill>
              </a:rPr>
              <a:t>5.2.4   Pulsos pulmón</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3368" t="12508" r="18142" b="23082"/>
          <a:stretch/>
        </p:blipFill>
        <p:spPr>
          <a:xfrm>
            <a:off x="4724400" y="3276600"/>
            <a:ext cx="4197098" cy="2552700"/>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463298" y="2233834"/>
                <a:ext cx="5987798" cy="948145"/>
              </a:xfrm>
              <a:prstGeom prst="rect">
                <a:avLst/>
              </a:prstGeom>
            </p:spPr>
            <p:txBody>
              <a:bodyPr wrap="square">
                <a:spAutoFit/>
              </a:bodyPr>
              <a:lstStyle/>
              <a:p>
                <a14:m>
                  <m:oMath xmlns:m="http://schemas.openxmlformats.org/officeDocument/2006/math">
                    <m:sSub>
                      <m:sSubPr>
                        <m:ctrlPr>
                          <a:rPr lang="es-ES" i="1" smtClean="0">
                            <a:solidFill>
                              <a:schemeClr val="accent2">
                                <a:lumMod val="50000"/>
                              </a:schemeClr>
                            </a:solidFill>
                            <a:latin typeface="Cambria Math"/>
                          </a:rPr>
                        </m:ctrlPr>
                      </m:sSubPr>
                      <m:e>
                        <m:r>
                          <m:rPr>
                            <m:sty m:val="p"/>
                          </m:rPr>
                          <a:rPr lang="en-US">
                            <a:solidFill>
                              <a:schemeClr val="accent2">
                                <a:lumMod val="50000"/>
                              </a:schemeClr>
                            </a:solidFill>
                            <a:latin typeface="Cambria Math"/>
                          </a:rPr>
                          <m:t>V</m:t>
                        </m:r>
                      </m:e>
                      <m:sub>
                        <m:r>
                          <a:rPr lang="es-ES" i="1">
                            <a:solidFill>
                              <a:schemeClr val="accent2">
                                <a:lumMod val="50000"/>
                              </a:schemeClr>
                            </a:solidFill>
                            <a:latin typeface="Cambria Math"/>
                          </a:rPr>
                          <m:t>𝑟𝑒𝑝𝑜𝑠𝑜</m:t>
                        </m:r>
                      </m:sub>
                    </m:sSub>
                    <m:r>
                      <a:rPr lang="en-US">
                        <a:solidFill>
                          <a:schemeClr val="accent2">
                            <a:lumMod val="50000"/>
                          </a:schemeClr>
                        </a:solidFill>
                        <a:latin typeface="Cambria Math"/>
                      </a:rPr>
                      <m:t>=7 </m:t>
                    </m:r>
                    <m:r>
                      <m:rPr>
                        <m:sty m:val="p"/>
                      </m:rPr>
                      <a:rPr lang="en-US">
                        <a:solidFill>
                          <a:schemeClr val="accent2">
                            <a:lumMod val="50000"/>
                          </a:schemeClr>
                        </a:solidFill>
                        <a:latin typeface="Cambria Math"/>
                      </a:rPr>
                      <m:t>L</m:t>
                    </m:r>
                  </m:oMath>
                </a14:m>
                <a:r>
                  <a:rPr lang="en-US" dirty="0">
                    <a:solidFill>
                      <a:schemeClr val="accent2">
                        <a:lumMod val="50000"/>
                      </a:schemeClr>
                    </a:solidFill>
                  </a:rPr>
                  <a:t>                                          </a:t>
                </a:r>
                <a14:m>
                  <m:oMath xmlns:m="http://schemas.openxmlformats.org/officeDocument/2006/math">
                    <m:r>
                      <a:rPr lang="es-ES" i="1">
                        <a:solidFill>
                          <a:schemeClr val="accent2">
                            <a:lumMod val="50000"/>
                          </a:schemeClr>
                        </a:solidFill>
                        <a:latin typeface="Cambria Math"/>
                      </a:rPr>
                      <m:t>𝑇</m:t>
                    </m:r>
                    <m:r>
                      <a:rPr lang="en-US" i="1">
                        <a:solidFill>
                          <a:schemeClr val="accent2">
                            <a:lumMod val="50000"/>
                          </a:schemeClr>
                        </a:solidFill>
                        <a:latin typeface="Cambria Math"/>
                      </a:rPr>
                      <m:t>= 4 </m:t>
                    </m:r>
                    <m:r>
                      <a:rPr lang="es-ES" i="1">
                        <a:solidFill>
                          <a:schemeClr val="accent2">
                            <a:lumMod val="50000"/>
                          </a:schemeClr>
                        </a:solidFill>
                        <a:latin typeface="Cambria Math"/>
                      </a:rPr>
                      <m:t>𝑠</m:t>
                    </m:r>
                  </m:oMath>
                </a14:m>
                <a:endParaRPr lang="es-ES" dirty="0">
                  <a:solidFill>
                    <a:schemeClr val="accent2">
                      <a:lumMod val="50000"/>
                    </a:schemeClr>
                  </a:solidFill>
                </a:endParaRPr>
              </a:p>
              <a:p>
                <a14:m>
                  <m:oMath xmlns:m="http://schemas.openxmlformats.org/officeDocument/2006/math">
                    <m:r>
                      <m:rPr>
                        <m:sty m:val="p"/>
                      </m:rPr>
                      <a:rPr lang="en-US">
                        <a:solidFill>
                          <a:schemeClr val="accent2">
                            <a:lumMod val="50000"/>
                          </a:schemeClr>
                        </a:solidFill>
                        <a:latin typeface="Cambria Math"/>
                      </a:rPr>
                      <m:t>A</m:t>
                    </m:r>
                    <m:r>
                      <a:rPr lang="en-US">
                        <a:solidFill>
                          <a:schemeClr val="accent2">
                            <a:lumMod val="50000"/>
                          </a:schemeClr>
                        </a:solidFill>
                        <a:latin typeface="Cambria Math"/>
                      </a:rPr>
                      <m:t>=3 </m:t>
                    </m:r>
                    <m:r>
                      <m:rPr>
                        <m:sty m:val="p"/>
                      </m:rPr>
                      <a:rPr lang="en-US">
                        <a:solidFill>
                          <a:schemeClr val="accent2">
                            <a:lumMod val="50000"/>
                          </a:schemeClr>
                        </a:solidFill>
                        <a:latin typeface="Cambria Math"/>
                      </a:rPr>
                      <m:t>L</m:t>
                    </m:r>
                  </m:oMath>
                </a14:m>
                <a:r>
                  <a:rPr lang="en-US" dirty="0">
                    <a:solidFill>
                      <a:schemeClr val="accent2">
                        <a:lumMod val="50000"/>
                      </a:schemeClr>
                    </a:solidFill>
                  </a:rPr>
                  <a:t>                                                    w = 1,57 rad/s</a:t>
                </a:r>
                <a:endParaRPr lang="es-ES" dirty="0">
                  <a:solidFill>
                    <a:schemeClr val="accent2">
                      <a:lumMod val="50000"/>
                    </a:schemeClr>
                  </a:solidFill>
                </a:endParaRPr>
              </a:p>
              <a:p>
                <a:r>
                  <a:rPr lang="es-ES" dirty="0">
                    <a:solidFill>
                      <a:schemeClr val="accent2">
                        <a:lumMod val="50000"/>
                      </a:schemeClr>
                    </a:solidFill>
                  </a:rPr>
                  <a:t>f = 15 respiraciones/minuto</a:t>
                </a:r>
              </a:p>
            </p:txBody>
          </p:sp>
        </mc:Choice>
        <mc:Fallback xmlns="">
          <p:sp>
            <p:nvSpPr>
              <p:cNvPr id="7" name="Rectangle 6"/>
              <p:cNvSpPr>
                <a:spLocks noRot="1" noChangeAspect="1" noMove="1" noResize="1" noEditPoints="1" noAdjustHandles="1" noChangeArrowheads="1" noChangeShapeType="1" noTextEdit="1"/>
              </p:cNvSpPr>
              <p:nvPr/>
            </p:nvSpPr>
            <p:spPr>
              <a:xfrm>
                <a:off x="463298" y="2233834"/>
                <a:ext cx="5987798" cy="948145"/>
              </a:xfrm>
              <a:prstGeom prst="rect">
                <a:avLst/>
              </a:prstGeom>
              <a:blipFill rotWithShape="1">
                <a:blip r:embed="rId4"/>
                <a:stretch>
                  <a:fillRect l="-815" t="-3205" b="-897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09600" y="3429000"/>
                <a:ext cx="1494320" cy="491096"/>
              </a:xfrm>
              <a:prstGeom prst="rect">
                <a:avLst/>
              </a:prstGeom>
            </p:spPr>
            <p:txBody>
              <a:bodyPr wrap="none">
                <a:spAutoFit/>
              </a:bodyPr>
              <a:lstStyle/>
              <a:p>
                <a14:m>
                  <m:oMath xmlns:m="http://schemas.openxmlformats.org/officeDocument/2006/math">
                    <m:r>
                      <a:rPr lang="es-ES" i="1" smtClean="0">
                        <a:solidFill>
                          <a:schemeClr val="accent2">
                            <a:lumMod val="50000"/>
                          </a:schemeClr>
                        </a:solidFill>
                        <a:latin typeface="Cambria Math"/>
                      </a:rPr>
                      <m:t>𝑤</m:t>
                    </m:r>
                    <m:r>
                      <a:rPr lang="es-ES" i="1" smtClean="0">
                        <a:solidFill>
                          <a:schemeClr val="accent2">
                            <a:lumMod val="50000"/>
                          </a:schemeClr>
                        </a:solidFill>
                        <a:latin typeface="Cambria Math"/>
                      </a:rPr>
                      <m:t>=2</m:t>
                    </m:r>
                  </m:oMath>
                </a14:m>
                <a:r>
                  <a:rPr lang="es-ES" dirty="0" err="1">
                    <a:solidFill>
                      <a:schemeClr val="accent2">
                        <a:lumMod val="50000"/>
                      </a:schemeClr>
                    </a:solidFill>
                  </a:rPr>
                  <a:t>Πf</a:t>
                </a:r>
                <a:r>
                  <a:rPr lang="es-ES" dirty="0">
                    <a:solidFill>
                      <a:schemeClr val="accent2">
                        <a:lumMod val="50000"/>
                      </a:schemeClr>
                    </a:solidFill>
                  </a:rPr>
                  <a:t> = </a:t>
                </a:r>
                <a14:m>
                  <m:oMath xmlns:m="http://schemas.openxmlformats.org/officeDocument/2006/math">
                    <m:f>
                      <m:fPr>
                        <m:ctrlPr>
                          <a:rPr lang="es-ES" i="1">
                            <a:solidFill>
                              <a:schemeClr val="accent2">
                                <a:lumMod val="50000"/>
                              </a:schemeClr>
                            </a:solidFill>
                            <a:latin typeface="Cambria Math"/>
                          </a:rPr>
                        </m:ctrlPr>
                      </m:fPr>
                      <m:num>
                        <m:r>
                          <a:rPr lang="es-ES" i="1">
                            <a:solidFill>
                              <a:schemeClr val="accent2">
                                <a:lumMod val="50000"/>
                              </a:schemeClr>
                            </a:solidFill>
                            <a:latin typeface="Cambria Math"/>
                          </a:rPr>
                          <m:t>2</m:t>
                        </m:r>
                        <m:r>
                          <m:rPr>
                            <m:sty m:val="p"/>
                          </m:rPr>
                          <a:rPr lang="es-ES">
                            <a:solidFill>
                              <a:schemeClr val="accent2">
                                <a:lumMod val="50000"/>
                              </a:schemeClr>
                            </a:solidFill>
                            <a:latin typeface="Cambria Math"/>
                          </a:rPr>
                          <m:t>Π</m:t>
                        </m:r>
                      </m:num>
                      <m:den>
                        <m:r>
                          <a:rPr lang="es-ES" i="1">
                            <a:solidFill>
                              <a:schemeClr val="accent2">
                                <a:lumMod val="50000"/>
                              </a:schemeClr>
                            </a:solidFill>
                            <a:latin typeface="Cambria Math"/>
                          </a:rPr>
                          <m:t>𝑇</m:t>
                        </m:r>
                      </m:den>
                    </m:f>
                  </m:oMath>
                </a14:m>
                <a:endParaRPr lang="es-ES" dirty="0"/>
              </a:p>
            </p:txBody>
          </p:sp>
        </mc:Choice>
        <mc:Fallback xmlns="">
          <p:sp>
            <p:nvSpPr>
              <p:cNvPr id="8" name="Rectangle 7"/>
              <p:cNvSpPr>
                <a:spLocks noRot="1" noChangeAspect="1" noMove="1" noResize="1" noEditPoints="1" noAdjustHandles="1" noChangeArrowheads="1" noChangeShapeType="1" noTextEdit="1"/>
              </p:cNvSpPr>
              <p:nvPr/>
            </p:nvSpPr>
            <p:spPr>
              <a:xfrm>
                <a:off x="609600" y="3429000"/>
                <a:ext cx="1494320" cy="491096"/>
              </a:xfrm>
              <a:prstGeom prst="rect">
                <a:avLst/>
              </a:prstGeom>
              <a:blipFill rotWithShape="1">
                <a:blip r:embed="rId5"/>
                <a:stretch>
                  <a:fillRect r="-6531" b="-625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82080" y="4591050"/>
                <a:ext cx="4572000" cy="671146"/>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s-ES" i="1" smtClean="0">
                          <a:solidFill>
                            <a:schemeClr val="accent2">
                              <a:lumMod val="50000"/>
                            </a:schemeClr>
                          </a:solidFill>
                          <a:latin typeface="Cambria Math"/>
                        </a:rPr>
                        <m:t>𝑉</m:t>
                      </m:r>
                      <m:d>
                        <m:dPr>
                          <m:ctrlPr>
                            <a:rPr lang="es-ES" i="1">
                              <a:solidFill>
                                <a:schemeClr val="accent2">
                                  <a:lumMod val="50000"/>
                                </a:schemeClr>
                              </a:solidFill>
                              <a:latin typeface="Cambria Math"/>
                            </a:rPr>
                          </m:ctrlPr>
                        </m:dPr>
                        <m:e>
                          <m:r>
                            <a:rPr lang="es-ES" i="1">
                              <a:solidFill>
                                <a:schemeClr val="accent2">
                                  <a:lumMod val="50000"/>
                                </a:schemeClr>
                              </a:solidFill>
                              <a:latin typeface="Cambria Math"/>
                            </a:rPr>
                            <m:t>𝑡</m:t>
                          </m:r>
                        </m:e>
                      </m:d>
                      <m:r>
                        <a:rPr lang="es-ES" i="1">
                          <a:solidFill>
                            <a:schemeClr val="accent2">
                              <a:lumMod val="50000"/>
                            </a:schemeClr>
                          </a:solidFill>
                          <a:latin typeface="Cambria Math"/>
                        </a:rPr>
                        <m:t>=</m:t>
                      </m:r>
                      <m:r>
                        <a:rPr lang="es-ES" i="1">
                          <a:solidFill>
                            <a:schemeClr val="accent2">
                              <a:lumMod val="50000"/>
                            </a:schemeClr>
                          </a:solidFill>
                          <a:latin typeface="Cambria Math"/>
                        </a:rPr>
                        <m:t>𝐴</m:t>
                      </m:r>
                      <m:func>
                        <m:funcPr>
                          <m:ctrlPr>
                            <a:rPr lang="es-ES" i="1">
                              <a:solidFill>
                                <a:schemeClr val="accent2">
                                  <a:lumMod val="50000"/>
                                </a:schemeClr>
                              </a:solidFill>
                              <a:latin typeface="Cambria Math"/>
                            </a:rPr>
                          </m:ctrlPr>
                        </m:funcPr>
                        <m:fName>
                          <m:r>
                            <m:rPr>
                              <m:sty m:val="p"/>
                            </m:rPr>
                            <a:rPr lang="es-ES">
                              <a:solidFill>
                                <a:schemeClr val="accent2">
                                  <a:lumMod val="50000"/>
                                </a:schemeClr>
                              </a:solidFill>
                              <a:latin typeface="Cambria Math"/>
                            </a:rPr>
                            <m:t>sin</m:t>
                          </m:r>
                        </m:fName>
                        <m:e>
                          <m:d>
                            <m:dPr>
                              <m:ctrlPr>
                                <a:rPr lang="es-ES" i="1">
                                  <a:solidFill>
                                    <a:schemeClr val="accent2">
                                      <a:lumMod val="50000"/>
                                    </a:schemeClr>
                                  </a:solidFill>
                                  <a:latin typeface="Cambria Math"/>
                                </a:rPr>
                              </m:ctrlPr>
                            </m:dPr>
                            <m:e>
                              <m:r>
                                <a:rPr lang="es-ES" i="1">
                                  <a:solidFill>
                                    <a:schemeClr val="accent2">
                                      <a:lumMod val="50000"/>
                                    </a:schemeClr>
                                  </a:solidFill>
                                  <a:latin typeface="Cambria Math"/>
                                </a:rPr>
                                <m:t>𝑤𝑡</m:t>
                              </m:r>
                            </m:e>
                          </m:d>
                        </m:e>
                      </m:func>
                      <m:r>
                        <a:rPr lang="es-ES" i="1">
                          <a:solidFill>
                            <a:schemeClr val="accent2">
                              <a:lumMod val="50000"/>
                            </a:schemeClr>
                          </a:solidFill>
                          <a:latin typeface="Cambria Math"/>
                        </a:rPr>
                        <m:t>+ </m:t>
                      </m:r>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𝑉</m:t>
                          </m:r>
                        </m:e>
                        <m:sub>
                          <m:r>
                            <a:rPr lang="es-ES" i="1">
                              <a:solidFill>
                                <a:schemeClr val="accent2">
                                  <a:lumMod val="50000"/>
                                </a:schemeClr>
                              </a:solidFill>
                              <a:latin typeface="Cambria Math"/>
                            </a:rPr>
                            <m:t>𝑟𝑒𝑝𝑜𝑠𝑜</m:t>
                          </m:r>
                        </m:sub>
                      </m:sSub>
                    </m:oMath>
                  </m:oMathPara>
                </a14:m>
                <a:endParaRPr lang="es-ES" dirty="0">
                  <a:solidFill>
                    <a:schemeClr val="accent2">
                      <a:lumMod val="50000"/>
                    </a:schemeClr>
                  </a:solidFill>
                </a:endParaRPr>
              </a:p>
              <a:p>
                <a:pPr/>
                <a14:m>
                  <m:oMathPara xmlns:m="http://schemas.openxmlformats.org/officeDocument/2006/math">
                    <m:oMathParaPr>
                      <m:jc m:val="centerGroup"/>
                    </m:oMathParaPr>
                    <m:oMath xmlns:m="http://schemas.openxmlformats.org/officeDocument/2006/math">
                      <m:r>
                        <a:rPr lang="es-ES" i="1">
                          <a:solidFill>
                            <a:schemeClr val="accent2">
                              <a:lumMod val="50000"/>
                            </a:schemeClr>
                          </a:solidFill>
                          <a:latin typeface="Cambria Math"/>
                        </a:rPr>
                        <m:t>𝑉</m:t>
                      </m:r>
                      <m:d>
                        <m:dPr>
                          <m:ctrlPr>
                            <a:rPr lang="es-ES" i="1">
                              <a:solidFill>
                                <a:schemeClr val="accent2">
                                  <a:lumMod val="50000"/>
                                </a:schemeClr>
                              </a:solidFill>
                              <a:latin typeface="Cambria Math"/>
                            </a:rPr>
                          </m:ctrlPr>
                        </m:dPr>
                        <m:e>
                          <m:r>
                            <a:rPr lang="es-ES" i="1">
                              <a:solidFill>
                                <a:schemeClr val="accent2">
                                  <a:lumMod val="50000"/>
                                </a:schemeClr>
                              </a:solidFill>
                              <a:latin typeface="Cambria Math"/>
                            </a:rPr>
                            <m:t>𝑡</m:t>
                          </m:r>
                        </m:e>
                      </m:d>
                      <m:r>
                        <a:rPr lang="es-ES" i="1">
                          <a:solidFill>
                            <a:schemeClr val="accent2">
                              <a:lumMod val="50000"/>
                            </a:schemeClr>
                          </a:solidFill>
                          <a:latin typeface="Cambria Math"/>
                        </a:rPr>
                        <m:t>=3</m:t>
                      </m:r>
                      <m:func>
                        <m:funcPr>
                          <m:ctrlPr>
                            <a:rPr lang="es-ES" i="1">
                              <a:solidFill>
                                <a:schemeClr val="accent2">
                                  <a:lumMod val="50000"/>
                                </a:schemeClr>
                              </a:solidFill>
                              <a:latin typeface="Cambria Math"/>
                            </a:rPr>
                          </m:ctrlPr>
                        </m:funcPr>
                        <m:fName>
                          <m:r>
                            <m:rPr>
                              <m:sty m:val="p"/>
                            </m:rPr>
                            <a:rPr lang="es-ES">
                              <a:solidFill>
                                <a:schemeClr val="accent2">
                                  <a:lumMod val="50000"/>
                                </a:schemeClr>
                              </a:solidFill>
                              <a:latin typeface="Cambria Math"/>
                            </a:rPr>
                            <m:t>sin</m:t>
                          </m:r>
                        </m:fName>
                        <m:e>
                          <m:d>
                            <m:dPr>
                              <m:ctrlPr>
                                <a:rPr lang="es-ES" i="1">
                                  <a:solidFill>
                                    <a:schemeClr val="accent2">
                                      <a:lumMod val="50000"/>
                                    </a:schemeClr>
                                  </a:solidFill>
                                  <a:latin typeface="Cambria Math"/>
                                </a:rPr>
                              </m:ctrlPr>
                            </m:dPr>
                            <m:e>
                              <m:r>
                                <a:rPr lang="es-ES" i="1">
                                  <a:solidFill>
                                    <a:schemeClr val="accent2">
                                      <a:lumMod val="50000"/>
                                    </a:schemeClr>
                                  </a:solidFill>
                                  <a:latin typeface="Cambria Math"/>
                                </a:rPr>
                                <m:t>𝑤𝑡</m:t>
                              </m:r>
                            </m:e>
                          </m:d>
                        </m:e>
                      </m:func>
                      <m:r>
                        <a:rPr lang="es-ES" i="1">
                          <a:solidFill>
                            <a:schemeClr val="accent2">
                              <a:lumMod val="50000"/>
                            </a:schemeClr>
                          </a:solidFill>
                          <a:latin typeface="Cambria Math"/>
                        </a:rPr>
                        <m:t>+ 7;</m:t>
                      </m:r>
                      <m:r>
                        <a:rPr lang="es-ES" i="1">
                          <a:solidFill>
                            <a:schemeClr val="accent2">
                              <a:lumMod val="50000"/>
                            </a:schemeClr>
                          </a:solidFill>
                          <a:latin typeface="Cambria Math"/>
                        </a:rPr>
                        <m:t>𝑒𝑛</m:t>
                      </m:r>
                      <m:r>
                        <a:rPr lang="es-ES" i="1">
                          <a:solidFill>
                            <a:schemeClr val="accent2">
                              <a:lumMod val="50000"/>
                            </a:schemeClr>
                          </a:solidFill>
                          <a:latin typeface="Cambria Math"/>
                        </a:rPr>
                        <m:t> </m:t>
                      </m:r>
                      <m:r>
                        <a:rPr lang="es-ES" i="1">
                          <a:solidFill>
                            <a:schemeClr val="accent2">
                              <a:lumMod val="50000"/>
                            </a:schemeClr>
                          </a:solidFill>
                          <a:latin typeface="Cambria Math"/>
                        </a:rPr>
                        <m:t>𝐿</m:t>
                      </m:r>
                    </m:oMath>
                  </m:oMathPara>
                </a14:m>
                <a:endParaRPr lang="es-ES" dirty="0">
                  <a:solidFill>
                    <a:schemeClr val="accent2">
                      <a:lumMod val="50000"/>
                    </a:schemeClr>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182080" y="4591050"/>
                <a:ext cx="4572000" cy="671146"/>
              </a:xfrm>
              <a:prstGeom prst="rect">
                <a:avLst/>
              </a:prstGeom>
              <a:blipFill rotWithShape="1">
                <a:blip r:embed="rId6"/>
                <a:stretch>
                  <a:fillRect t="-4545" b="-13636"/>
                </a:stretch>
              </a:blipFill>
            </p:spPr>
            <p:txBody>
              <a:bodyPr/>
              <a:lstStyle/>
              <a:p>
                <a:r>
                  <a:rPr lang="es-ES">
                    <a:noFill/>
                  </a:rPr>
                  <a:t> </a:t>
                </a:r>
              </a:p>
            </p:txBody>
          </p:sp>
        </mc:Fallback>
      </mc:AlternateContent>
    </p:spTree>
    <p:extLst>
      <p:ext uri="{BB962C8B-B14F-4D97-AF65-F5344CB8AC3E}">
        <p14:creationId xmlns:p14="http://schemas.microsoft.com/office/powerpoint/2010/main" val="34855011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1400" y="152400"/>
            <a:ext cx="2869696" cy="369332"/>
          </a:xfrm>
          <a:prstGeom prst="rect">
            <a:avLst/>
          </a:prstGeom>
        </p:spPr>
        <p:txBody>
          <a:bodyPr wrap="none">
            <a:spAutoFit/>
          </a:bodyPr>
          <a:lstStyle/>
          <a:p>
            <a:pPr lvl="1"/>
            <a:r>
              <a:rPr lang="es-ES" dirty="0">
                <a:solidFill>
                  <a:srgbClr val="FFFFAB"/>
                </a:solidFill>
              </a:rPr>
              <a:t>5.2.4   Pulsos pulmón</a:t>
            </a:r>
          </a:p>
        </p:txBody>
      </p:sp>
      <p:pic>
        <p:nvPicPr>
          <p:cNvPr id="133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662" t="12658" r="60980" b="54007"/>
          <a:stretch/>
        </p:blipFill>
        <p:spPr bwMode="auto">
          <a:xfrm>
            <a:off x="3581400" y="1905000"/>
            <a:ext cx="4877540" cy="2825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762000" y="2076450"/>
            <a:ext cx="2209800" cy="2031325"/>
          </a:xfrm>
          <a:prstGeom prst="rect">
            <a:avLst/>
          </a:prstGeom>
          <a:noFill/>
        </p:spPr>
        <p:txBody>
          <a:bodyPr wrap="square" rtlCol="0">
            <a:spAutoFit/>
          </a:bodyPr>
          <a:lstStyle/>
          <a:p>
            <a:r>
              <a:rPr lang="es-ES" dirty="0" smtClean="0">
                <a:solidFill>
                  <a:schemeClr val="accent2">
                    <a:lumMod val="50000"/>
                  </a:schemeClr>
                </a:solidFill>
              </a:rPr>
              <a:t>Comportamiento no monótono</a:t>
            </a:r>
          </a:p>
          <a:p>
            <a:endParaRPr lang="es-ES" dirty="0">
              <a:solidFill>
                <a:schemeClr val="accent2">
                  <a:lumMod val="50000"/>
                </a:schemeClr>
              </a:solidFill>
            </a:endParaRPr>
          </a:p>
          <a:p>
            <a:r>
              <a:rPr lang="es-ES" dirty="0" smtClean="0">
                <a:solidFill>
                  <a:schemeClr val="accent2">
                    <a:lumMod val="50000"/>
                  </a:schemeClr>
                </a:solidFill>
              </a:rPr>
              <a:t>Resultados parecidos a respiración sin pulsos</a:t>
            </a:r>
            <a:endParaRPr lang="es-ES" dirty="0">
              <a:solidFill>
                <a:schemeClr val="accent2">
                  <a:lumMod val="50000"/>
                </a:schemeClr>
              </a:solidFill>
            </a:endParaRPr>
          </a:p>
        </p:txBody>
      </p:sp>
    </p:spTree>
    <p:extLst>
      <p:ext uri="{BB962C8B-B14F-4D97-AF65-F5344CB8AC3E}">
        <p14:creationId xmlns:p14="http://schemas.microsoft.com/office/powerpoint/2010/main" val="26577498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89012"/>
            <a:ext cx="8229600" cy="4525963"/>
          </a:xfrm>
        </p:spPr>
        <p:txBody>
          <a:bodyPr/>
          <a:lstStyle/>
          <a:p>
            <a:r>
              <a:rPr lang="es-ES" dirty="0" smtClean="0"/>
              <a:t>Otros modelos </a:t>
            </a:r>
            <a:r>
              <a:rPr lang="es-ES" dirty="0" err="1" smtClean="0"/>
              <a:t>bibliográfía</a:t>
            </a:r>
            <a:endParaRPr lang="es-ES" dirty="0" smtClean="0"/>
          </a:p>
          <a:p>
            <a:r>
              <a:rPr lang="es-ES" dirty="0" smtClean="0"/>
              <a:t>Estudio del modelo que sigue una función triangular a pulsos periódica</a:t>
            </a:r>
            <a:endParaRPr lang="es-ES" dirty="0"/>
          </a:p>
        </p:txBody>
      </p:sp>
      <p:sp>
        <p:nvSpPr>
          <p:cNvPr id="5" name="Rectangle 4"/>
          <p:cNvSpPr/>
          <p:nvPr/>
        </p:nvSpPr>
        <p:spPr>
          <a:xfrm>
            <a:off x="3581400" y="152400"/>
            <a:ext cx="2869696" cy="369332"/>
          </a:xfrm>
          <a:prstGeom prst="rect">
            <a:avLst/>
          </a:prstGeom>
        </p:spPr>
        <p:txBody>
          <a:bodyPr wrap="none">
            <a:spAutoFit/>
          </a:bodyPr>
          <a:lstStyle/>
          <a:p>
            <a:pPr lvl="1"/>
            <a:r>
              <a:rPr lang="es-ES" dirty="0">
                <a:solidFill>
                  <a:srgbClr val="FFFFAB"/>
                </a:solidFill>
              </a:rPr>
              <a:t>5.2.4   Pulsos pulmón</a:t>
            </a: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1524000" y="2971800"/>
            <a:ext cx="5400040" cy="2781300"/>
          </a:xfrm>
          <a:prstGeom prst="rect">
            <a:avLst/>
          </a:prstGeom>
        </p:spPr>
      </p:pic>
    </p:spTree>
    <p:extLst>
      <p:ext uri="{BB962C8B-B14F-4D97-AF65-F5344CB8AC3E}">
        <p14:creationId xmlns:p14="http://schemas.microsoft.com/office/powerpoint/2010/main" val="26577498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1400" y="152400"/>
            <a:ext cx="2869696" cy="369332"/>
          </a:xfrm>
          <a:prstGeom prst="rect">
            <a:avLst/>
          </a:prstGeom>
        </p:spPr>
        <p:txBody>
          <a:bodyPr wrap="none">
            <a:spAutoFit/>
          </a:bodyPr>
          <a:lstStyle/>
          <a:p>
            <a:pPr lvl="1"/>
            <a:r>
              <a:rPr lang="es-ES" dirty="0">
                <a:solidFill>
                  <a:srgbClr val="FFFFAB"/>
                </a:solidFill>
              </a:rPr>
              <a:t>5.2.4   Pulsos pulmón</a:t>
            </a:r>
          </a:p>
        </p:txBody>
      </p:sp>
      <mc:AlternateContent xmlns:mc="http://schemas.openxmlformats.org/markup-compatibility/2006" xmlns:a14="http://schemas.microsoft.com/office/drawing/2010/main">
        <mc:Choice Requires="a14">
          <p:sp>
            <p:nvSpPr>
              <p:cNvPr id="4" name="Rectangle 3"/>
              <p:cNvSpPr/>
              <p:nvPr/>
            </p:nvSpPr>
            <p:spPr>
              <a:xfrm>
                <a:off x="444248" y="540782"/>
                <a:ext cx="4572000" cy="2003947"/>
              </a:xfrm>
              <a:prstGeom prst="rect">
                <a:avLst/>
              </a:prstGeom>
            </p:spPr>
            <p:txBody>
              <a:bodyPr>
                <a:spAutoFit/>
              </a:bodyPr>
              <a:lstStyle/>
              <a:p>
                <a14:m>
                  <m:oMath xmlns:m="http://schemas.openxmlformats.org/officeDocument/2006/math">
                    <m:sSub>
                      <m:sSubPr>
                        <m:ctrlPr>
                          <a:rPr lang="es-ES" i="1" smtClean="0">
                            <a:solidFill>
                              <a:schemeClr val="accent2">
                                <a:lumMod val="50000"/>
                              </a:schemeClr>
                            </a:solidFill>
                            <a:latin typeface="Cambria Math"/>
                          </a:rPr>
                        </m:ctrlPr>
                      </m:sSubPr>
                      <m:e>
                        <m:r>
                          <m:rPr>
                            <m:sty m:val="p"/>
                          </m:rPr>
                          <a:rPr lang="es-ES">
                            <a:solidFill>
                              <a:schemeClr val="accent2">
                                <a:lumMod val="50000"/>
                              </a:schemeClr>
                            </a:solidFill>
                            <a:latin typeface="Cambria Math"/>
                          </a:rPr>
                          <m:t>V</m:t>
                        </m:r>
                      </m:e>
                      <m:sub>
                        <m:r>
                          <a:rPr lang="es-ES" i="1">
                            <a:solidFill>
                              <a:schemeClr val="accent2">
                                <a:lumMod val="50000"/>
                              </a:schemeClr>
                            </a:solidFill>
                            <a:latin typeface="Cambria Math"/>
                          </a:rPr>
                          <m:t>𝑚</m:t>
                        </m:r>
                        <m:r>
                          <a:rPr lang="es-ES" i="1">
                            <a:solidFill>
                              <a:schemeClr val="accent2">
                                <a:lumMod val="50000"/>
                              </a:schemeClr>
                            </a:solidFill>
                            <a:latin typeface="Cambria Math"/>
                          </a:rPr>
                          <m:t>í</m:t>
                        </m:r>
                        <m:r>
                          <a:rPr lang="es-ES" i="1">
                            <a:solidFill>
                              <a:schemeClr val="accent2">
                                <a:lumMod val="50000"/>
                              </a:schemeClr>
                            </a:solidFill>
                            <a:latin typeface="Cambria Math"/>
                          </a:rPr>
                          <m:t>𝑛𝑖𝑚𝑜</m:t>
                        </m:r>
                      </m:sub>
                    </m:sSub>
                    <m:r>
                      <a:rPr lang="es-ES">
                        <a:solidFill>
                          <a:schemeClr val="accent2">
                            <a:lumMod val="50000"/>
                          </a:schemeClr>
                        </a:solidFill>
                        <a:latin typeface="Cambria Math"/>
                      </a:rPr>
                      <m:t>=4 </m:t>
                    </m:r>
                    <m:r>
                      <m:rPr>
                        <m:sty m:val="p"/>
                      </m:rPr>
                      <a:rPr lang="es-ES">
                        <a:solidFill>
                          <a:schemeClr val="accent2">
                            <a:lumMod val="50000"/>
                          </a:schemeClr>
                        </a:solidFill>
                        <a:latin typeface="Cambria Math"/>
                      </a:rPr>
                      <m:t>L</m:t>
                    </m:r>
                  </m:oMath>
                </a14:m>
                <a:r>
                  <a:rPr lang="es-ES" dirty="0">
                    <a:solidFill>
                      <a:schemeClr val="accent2">
                        <a:lumMod val="50000"/>
                      </a:schemeClr>
                    </a:solidFill>
                  </a:rPr>
                  <a:t>                                                       </a:t>
                </a:r>
                <a14:m>
                  <m:oMath xmlns:m="http://schemas.openxmlformats.org/officeDocument/2006/math">
                    <m:r>
                      <a:rPr lang="es-ES" i="1">
                        <a:solidFill>
                          <a:schemeClr val="accent2">
                            <a:lumMod val="50000"/>
                          </a:schemeClr>
                        </a:solidFill>
                        <a:latin typeface="Cambria Math"/>
                      </a:rPr>
                      <m:t>𝑇</m:t>
                    </m:r>
                    <m:r>
                      <a:rPr lang="es-ES" i="1">
                        <a:solidFill>
                          <a:schemeClr val="accent2">
                            <a:lumMod val="50000"/>
                          </a:schemeClr>
                        </a:solidFill>
                        <a:latin typeface="Cambria Math"/>
                      </a:rPr>
                      <m:t>= 4 </m:t>
                    </m:r>
                    <m:r>
                      <a:rPr lang="es-ES" i="1">
                        <a:solidFill>
                          <a:schemeClr val="accent2">
                            <a:lumMod val="50000"/>
                          </a:schemeClr>
                        </a:solidFill>
                        <a:latin typeface="Cambria Math"/>
                      </a:rPr>
                      <m:t>𝑠</m:t>
                    </m:r>
                  </m:oMath>
                </a14:m>
                <a:endParaRPr lang="es-ES" dirty="0">
                  <a:solidFill>
                    <a:schemeClr val="accent2">
                      <a:lumMod val="50000"/>
                    </a:schemeClr>
                  </a:solidFill>
                </a:endParaRPr>
              </a:p>
              <a:p>
                <a14:m>
                  <m:oMath xmlns:m="http://schemas.openxmlformats.org/officeDocument/2006/math">
                    <m:sSub>
                      <m:sSubPr>
                        <m:ctrlPr>
                          <a:rPr lang="es-ES" i="1">
                            <a:solidFill>
                              <a:schemeClr val="accent2">
                                <a:lumMod val="50000"/>
                              </a:schemeClr>
                            </a:solidFill>
                            <a:latin typeface="Cambria Math"/>
                          </a:rPr>
                        </m:ctrlPr>
                      </m:sSubPr>
                      <m:e>
                        <m:r>
                          <m:rPr>
                            <m:sty m:val="p"/>
                          </m:rPr>
                          <a:rPr lang="es-ES">
                            <a:solidFill>
                              <a:schemeClr val="accent2">
                                <a:lumMod val="50000"/>
                              </a:schemeClr>
                            </a:solidFill>
                            <a:latin typeface="Cambria Math"/>
                          </a:rPr>
                          <m:t>V</m:t>
                        </m:r>
                      </m:e>
                      <m:sub>
                        <m:r>
                          <a:rPr lang="es-ES" i="1">
                            <a:solidFill>
                              <a:schemeClr val="accent2">
                                <a:lumMod val="50000"/>
                              </a:schemeClr>
                            </a:solidFill>
                            <a:latin typeface="Cambria Math"/>
                          </a:rPr>
                          <m:t>𝑚</m:t>
                        </m:r>
                        <m:r>
                          <a:rPr lang="es-ES" i="1">
                            <a:solidFill>
                              <a:schemeClr val="accent2">
                                <a:lumMod val="50000"/>
                              </a:schemeClr>
                            </a:solidFill>
                            <a:latin typeface="Cambria Math"/>
                          </a:rPr>
                          <m:t>á</m:t>
                        </m:r>
                        <m:r>
                          <a:rPr lang="en-US" i="1">
                            <a:solidFill>
                              <a:schemeClr val="accent2">
                                <a:lumMod val="50000"/>
                              </a:schemeClr>
                            </a:solidFill>
                            <a:latin typeface="Cambria Math"/>
                          </a:rPr>
                          <m:t>𝑥𝑖𝑚𝑜</m:t>
                        </m:r>
                      </m:sub>
                    </m:sSub>
                    <m:r>
                      <a:rPr lang="es-ES">
                        <a:solidFill>
                          <a:schemeClr val="accent2">
                            <a:lumMod val="50000"/>
                          </a:schemeClr>
                        </a:solidFill>
                        <a:latin typeface="Cambria Math"/>
                      </a:rPr>
                      <m:t>=10 </m:t>
                    </m:r>
                    <m:r>
                      <m:rPr>
                        <m:sty m:val="p"/>
                      </m:rPr>
                      <a:rPr lang="es-ES">
                        <a:solidFill>
                          <a:schemeClr val="accent2">
                            <a:lumMod val="50000"/>
                          </a:schemeClr>
                        </a:solidFill>
                        <a:latin typeface="Cambria Math"/>
                      </a:rPr>
                      <m:t>L</m:t>
                    </m:r>
                  </m:oMath>
                </a14:m>
                <a:r>
                  <a:rPr lang="es-ES" dirty="0">
                    <a:solidFill>
                      <a:schemeClr val="accent2">
                        <a:lumMod val="50000"/>
                      </a:schemeClr>
                    </a:solidFill>
                  </a:rPr>
                  <a:t>                                                   </a:t>
                </a:r>
                <a14:m>
                  <m:oMath xmlns:m="http://schemas.openxmlformats.org/officeDocument/2006/math">
                    <m:sSub>
                      <m:sSubPr>
                        <m:ctrlPr>
                          <a:rPr lang="es-ES" i="1">
                            <a:solidFill>
                              <a:schemeClr val="accent2">
                                <a:lumMod val="50000"/>
                              </a:schemeClr>
                            </a:solidFill>
                            <a:latin typeface="Cambria Math"/>
                          </a:rPr>
                        </m:ctrlPr>
                      </m:sSubPr>
                      <m:e>
                        <m:r>
                          <m:rPr>
                            <m:sty m:val="p"/>
                          </m:rPr>
                          <a:rPr lang="es-ES">
                            <a:solidFill>
                              <a:schemeClr val="accent2">
                                <a:lumMod val="50000"/>
                              </a:schemeClr>
                            </a:solidFill>
                            <a:latin typeface="Cambria Math"/>
                          </a:rPr>
                          <m:t>t</m:t>
                        </m:r>
                      </m:e>
                      <m:sub>
                        <m:r>
                          <a:rPr lang="es-ES" i="1">
                            <a:solidFill>
                              <a:schemeClr val="accent2">
                                <a:lumMod val="50000"/>
                              </a:schemeClr>
                            </a:solidFill>
                            <a:latin typeface="Cambria Math"/>
                          </a:rPr>
                          <m:t>1</m:t>
                        </m:r>
                      </m:sub>
                    </m:sSub>
                  </m:oMath>
                </a14:m>
                <a:r>
                  <a:rPr lang="es-ES" dirty="0">
                    <a:solidFill>
                      <a:schemeClr val="accent2">
                        <a:lumMod val="50000"/>
                      </a:schemeClr>
                    </a:solidFill>
                  </a:rPr>
                  <a:t>  = </a:t>
                </a:r>
                <a14:m>
                  <m:oMath xmlns:m="http://schemas.openxmlformats.org/officeDocument/2006/math">
                    <m:f>
                      <m:fPr>
                        <m:ctrlPr>
                          <a:rPr lang="es-ES" i="1">
                            <a:solidFill>
                              <a:schemeClr val="accent2">
                                <a:lumMod val="50000"/>
                              </a:schemeClr>
                            </a:solidFill>
                            <a:latin typeface="Cambria Math"/>
                          </a:rPr>
                        </m:ctrlPr>
                      </m:fPr>
                      <m:num>
                        <m:r>
                          <a:rPr lang="es-ES" i="1">
                            <a:solidFill>
                              <a:schemeClr val="accent2">
                                <a:lumMod val="50000"/>
                              </a:schemeClr>
                            </a:solidFill>
                            <a:latin typeface="Cambria Math"/>
                          </a:rPr>
                          <m:t>4</m:t>
                        </m:r>
                      </m:num>
                      <m:den>
                        <m:r>
                          <a:rPr lang="es-ES" i="1">
                            <a:solidFill>
                              <a:schemeClr val="accent2">
                                <a:lumMod val="50000"/>
                              </a:schemeClr>
                            </a:solidFill>
                            <a:latin typeface="Cambria Math"/>
                          </a:rPr>
                          <m:t>9</m:t>
                        </m:r>
                      </m:den>
                    </m:f>
                    <m:r>
                      <a:rPr lang="es-ES" i="1">
                        <a:solidFill>
                          <a:schemeClr val="accent2">
                            <a:lumMod val="50000"/>
                          </a:schemeClr>
                        </a:solidFill>
                        <a:latin typeface="Cambria Math"/>
                      </a:rPr>
                      <m:t> </m:t>
                    </m:r>
                    <m:r>
                      <a:rPr lang="es-ES" i="1">
                        <a:solidFill>
                          <a:schemeClr val="accent2">
                            <a:lumMod val="50000"/>
                          </a:schemeClr>
                        </a:solidFill>
                        <a:latin typeface="Cambria Math"/>
                      </a:rPr>
                      <m:t>𝑇</m:t>
                    </m:r>
                    <m:r>
                      <a:rPr lang="es-ES" i="1">
                        <a:solidFill>
                          <a:schemeClr val="accent2">
                            <a:lumMod val="50000"/>
                          </a:schemeClr>
                        </a:solidFill>
                        <a:latin typeface="Cambria Math"/>
                      </a:rPr>
                      <m:t>=1,778 </m:t>
                    </m:r>
                    <m:r>
                      <a:rPr lang="es-ES" i="1">
                        <a:solidFill>
                          <a:schemeClr val="accent2">
                            <a:lumMod val="50000"/>
                          </a:schemeClr>
                        </a:solidFill>
                        <a:latin typeface="Cambria Math"/>
                      </a:rPr>
                      <m:t>𝑠</m:t>
                    </m:r>
                  </m:oMath>
                </a14:m>
                <a:endParaRPr lang="es-ES" dirty="0">
                  <a:solidFill>
                    <a:schemeClr val="accent2">
                      <a:lumMod val="50000"/>
                    </a:schemeClr>
                  </a:solidFill>
                </a:endParaRPr>
              </a:p>
              <a:p>
                <a:r>
                  <a:rPr lang="es-ES" dirty="0">
                    <a:solidFill>
                      <a:schemeClr val="accent2">
                        <a:lumMod val="50000"/>
                      </a:schemeClr>
                    </a:solidFill>
                  </a:rPr>
                  <a:t>f = 15 respiraciones/minuto                                 </a:t>
                </a:r>
                <a14:m>
                  <m:oMath xmlns:m="http://schemas.openxmlformats.org/officeDocument/2006/math">
                    <m:sSub>
                      <m:sSubPr>
                        <m:ctrlPr>
                          <a:rPr lang="es-ES" i="1">
                            <a:solidFill>
                              <a:schemeClr val="accent2">
                                <a:lumMod val="50000"/>
                              </a:schemeClr>
                            </a:solidFill>
                            <a:latin typeface="Cambria Math"/>
                          </a:rPr>
                        </m:ctrlPr>
                      </m:sSubPr>
                      <m:e>
                        <m:r>
                          <m:rPr>
                            <m:sty m:val="p"/>
                          </m:rPr>
                          <a:rPr lang="es-ES">
                            <a:solidFill>
                              <a:schemeClr val="accent2">
                                <a:lumMod val="50000"/>
                              </a:schemeClr>
                            </a:solidFill>
                            <a:latin typeface="Cambria Math"/>
                          </a:rPr>
                          <m:t>t</m:t>
                        </m:r>
                      </m:e>
                      <m:sub>
                        <m:r>
                          <a:rPr lang="es-ES" i="1">
                            <a:solidFill>
                              <a:schemeClr val="accent2">
                                <a:lumMod val="50000"/>
                              </a:schemeClr>
                            </a:solidFill>
                            <a:latin typeface="Cambria Math"/>
                          </a:rPr>
                          <m:t>2</m:t>
                        </m:r>
                      </m:sub>
                    </m:sSub>
                    <m:r>
                      <a:rPr lang="es-ES" i="1">
                        <a:solidFill>
                          <a:schemeClr val="accent2">
                            <a:lumMod val="50000"/>
                          </a:schemeClr>
                        </a:solidFill>
                        <a:latin typeface="Cambria Math"/>
                      </a:rPr>
                      <m:t>= </m:t>
                    </m:r>
                    <m:f>
                      <m:fPr>
                        <m:ctrlPr>
                          <a:rPr lang="es-ES" i="1">
                            <a:solidFill>
                              <a:schemeClr val="accent2">
                                <a:lumMod val="50000"/>
                              </a:schemeClr>
                            </a:solidFill>
                            <a:latin typeface="Cambria Math"/>
                          </a:rPr>
                        </m:ctrlPr>
                      </m:fPr>
                      <m:num>
                        <m:r>
                          <a:rPr lang="es-ES" i="1">
                            <a:solidFill>
                              <a:schemeClr val="accent2">
                                <a:lumMod val="50000"/>
                              </a:schemeClr>
                            </a:solidFill>
                            <a:latin typeface="Cambria Math"/>
                          </a:rPr>
                          <m:t>5</m:t>
                        </m:r>
                      </m:num>
                      <m:den>
                        <m:r>
                          <a:rPr lang="es-ES" i="1">
                            <a:solidFill>
                              <a:schemeClr val="accent2">
                                <a:lumMod val="50000"/>
                              </a:schemeClr>
                            </a:solidFill>
                            <a:latin typeface="Cambria Math"/>
                          </a:rPr>
                          <m:t>9</m:t>
                        </m:r>
                      </m:den>
                    </m:f>
                    <m:r>
                      <a:rPr lang="es-ES" i="1">
                        <a:solidFill>
                          <a:schemeClr val="accent2">
                            <a:lumMod val="50000"/>
                          </a:schemeClr>
                        </a:solidFill>
                        <a:latin typeface="Cambria Math"/>
                      </a:rPr>
                      <m:t> </m:t>
                    </m:r>
                    <m:r>
                      <a:rPr lang="es-ES" i="1">
                        <a:solidFill>
                          <a:schemeClr val="accent2">
                            <a:lumMod val="50000"/>
                          </a:schemeClr>
                        </a:solidFill>
                        <a:latin typeface="Cambria Math"/>
                      </a:rPr>
                      <m:t>𝑇</m:t>
                    </m:r>
                    <m:r>
                      <a:rPr lang="es-ES" i="1">
                        <a:solidFill>
                          <a:schemeClr val="accent2">
                            <a:lumMod val="50000"/>
                          </a:schemeClr>
                        </a:solidFill>
                        <a:latin typeface="Cambria Math"/>
                      </a:rPr>
                      <m:t>=2,222 </m:t>
                    </m:r>
                    <m:r>
                      <a:rPr lang="es-ES" i="1">
                        <a:solidFill>
                          <a:schemeClr val="accent2">
                            <a:lumMod val="50000"/>
                          </a:schemeClr>
                        </a:solidFill>
                        <a:latin typeface="Cambria Math"/>
                      </a:rPr>
                      <m:t>𝑠</m:t>
                    </m:r>
                  </m:oMath>
                </a14:m>
                <a:endParaRPr lang="es-ES" dirty="0">
                  <a:solidFill>
                    <a:schemeClr val="accent2">
                      <a:lumMod val="50000"/>
                    </a:schemeClr>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444248" y="540782"/>
                <a:ext cx="4572000" cy="2003947"/>
              </a:xfrm>
              <a:prstGeom prst="rect">
                <a:avLst/>
              </a:prstGeom>
              <a:blipFill rotWithShape="1">
                <a:blip r:embed="rId3"/>
                <a:stretch>
                  <a:fillRect l="-1200" t="-1524" r="-9467" b="-915"/>
                </a:stretch>
              </a:blipFill>
            </p:spPr>
            <p:txBody>
              <a:bodyPr/>
              <a:lstStyle/>
              <a:p>
                <a:r>
                  <a:rPr lang="es-ES">
                    <a:noFill/>
                  </a:rPr>
                  <a:t> </a:t>
                </a:r>
              </a:p>
            </p:txBody>
          </p:sp>
        </mc:Fallback>
      </mc:AlternateContent>
      <p:pic>
        <p:nvPicPr>
          <p:cNvPr id="1433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9225" t="16406" r="61346" b="52084"/>
          <a:stretch/>
        </p:blipFill>
        <p:spPr bwMode="auto">
          <a:xfrm>
            <a:off x="4536571" y="623651"/>
            <a:ext cx="3829050"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8" name="Rectangle 7"/>
              <p:cNvSpPr/>
              <p:nvPr/>
            </p:nvSpPr>
            <p:spPr>
              <a:xfrm>
                <a:off x="190499" y="2909651"/>
                <a:ext cx="7381119" cy="7328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i="1" smtClean="0">
                              <a:solidFill>
                                <a:schemeClr val="accent2">
                                  <a:lumMod val="50000"/>
                                </a:schemeClr>
                              </a:solidFill>
                              <a:latin typeface="Cambria Math"/>
                            </a:rPr>
                          </m:ctrlPr>
                        </m:sSubPr>
                        <m:e>
                          <m:r>
                            <a:rPr lang="es-ES" i="1">
                              <a:solidFill>
                                <a:schemeClr val="accent2">
                                  <a:lumMod val="50000"/>
                                </a:schemeClr>
                              </a:solidFill>
                              <a:latin typeface="Cambria Math"/>
                            </a:rPr>
                            <m:t>𝑉</m:t>
                          </m:r>
                        </m:e>
                        <m:sub>
                          <m:r>
                            <a:rPr lang="es-ES" i="1">
                              <a:solidFill>
                                <a:schemeClr val="accent2">
                                  <a:lumMod val="50000"/>
                                </a:schemeClr>
                              </a:solidFill>
                              <a:latin typeface="Cambria Math"/>
                            </a:rPr>
                            <m:t>𝑝𝑢𝑙𝑚</m:t>
                          </m:r>
                          <m:r>
                            <a:rPr lang="es-ES" i="1">
                              <a:solidFill>
                                <a:schemeClr val="accent2">
                                  <a:lumMod val="50000"/>
                                </a:schemeClr>
                              </a:solidFill>
                              <a:latin typeface="Cambria Math"/>
                            </a:rPr>
                            <m:t>ó</m:t>
                          </m:r>
                          <m:r>
                            <a:rPr lang="es-ES" i="1">
                              <a:solidFill>
                                <a:schemeClr val="accent2">
                                  <a:lumMod val="50000"/>
                                </a:schemeClr>
                              </a:solidFill>
                              <a:latin typeface="Cambria Math"/>
                            </a:rPr>
                            <m:t>𝑛</m:t>
                          </m:r>
                        </m:sub>
                      </m:sSub>
                      <m:r>
                        <a:rPr lang="es-ES" i="1">
                          <a:solidFill>
                            <a:schemeClr val="accent2">
                              <a:lumMod val="50000"/>
                            </a:schemeClr>
                          </a:solidFill>
                          <a:latin typeface="Cambria Math"/>
                        </a:rPr>
                        <m:t>=</m:t>
                      </m:r>
                      <m:d>
                        <m:dPr>
                          <m:begChr m:val="{"/>
                          <m:endChr m:val=""/>
                          <m:ctrlPr>
                            <a:rPr lang="es-ES" i="1">
                              <a:solidFill>
                                <a:schemeClr val="accent2">
                                  <a:lumMod val="50000"/>
                                </a:schemeClr>
                              </a:solidFill>
                              <a:latin typeface="Cambria Math"/>
                            </a:rPr>
                          </m:ctrlPr>
                        </m:dPr>
                        <m:e>
                          <m:eqArr>
                            <m:eqArrPr>
                              <m:ctrlPr>
                                <a:rPr lang="es-ES" i="1">
                                  <a:solidFill>
                                    <a:schemeClr val="accent2">
                                      <a:lumMod val="50000"/>
                                    </a:schemeClr>
                                  </a:solidFill>
                                  <a:latin typeface="Cambria Math"/>
                                </a:rPr>
                              </m:ctrlPr>
                            </m:eqArrPr>
                            <m:e>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𝑚</m:t>
                                  </m:r>
                                </m:e>
                                <m:sub>
                                  <m:r>
                                    <a:rPr lang="es-ES" i="1">
                                      <a:solidFill>
                                        <a:schemeClr val="accent2">
                                          <a:lumMod val="50000"/>
                                        </a:schemeClr>
                                      </a:solidFill>
                                      <a:latin typeface="Cambria Math"/>
                                    </a:rPr>
                                    <m:t>1</m:t>
                                  </m:r>
                                </m:sub>
                              </m:sSub>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𝑡</m:t>
                                  </m:r>
                                </m:e>
                                <m:sub>
                                  <m:r>
                                    <a:rPr lang="es-ES" i="1">
                                      <a:solidFill>
                                        <a:schemeClr val="accent2">
                                          <a:lumMod val="50000"/>
                                        </a:schemeClr>
                                      </a:solidFill>
                                      <a:latin typeface="Cambria Math"/>
                                    </a:rPr>
                                    <m:t>𝑝𝑢𝑙𝑠𝑜</m:t>
                                  </m:r>
                                </m:sub>
                              </m:sSub>
                              <m:r>
                                <a:rPr lang="es-ES" i="1">
                                  <a:solidFill>
                                    <a:schemeClr val="accent2">
                                      <a:lumMod val="50000"/>
                                    </a:schemeClr>
                                  </a:solidFill>
                                  <a:latin typeface="Cambria Math"/>
                                </a:rPr>
                                <m:t>+ </m:t>
                              </m:r>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𝑉</m:t>
                                  </m:r>
                                </m:e>
                                <m:sub>
                                  <m:r>
                                    <a:rPr lang="es-ES" i="1">
                                      <a:solidFill>
                                        <a:schemeClr val="accent2">
                                          <a:lumMod val="50000"/>
                                        </a:schemeClr>
                                      </a:solidFill>
                                      <a:latin typeface="Cambria Math"/>
                                    </a:rPr>
                                    <m:t>𝑚𝑖𝑛</m:t>
                                  </m:r>
                                </m:sub>
                              </m:sSub>
                              <m:r>
                                <a:rPr lang="es-ES" i="1">
                                  <a:solidFill>
                                    <a:schemeClr val="accent2">
                                      <a:lumMod val="50000"/>
                                    </a:schemeClr>
                                  </a:solidFill>
                                  <a:latin typeface="Cambria Math"/>
                                </a:rPr>
                                <m:t>                                     </m:t>
                              </m:r>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𝑡</m:t>
                                  </m:r>
                                </m:e>
                                <m:sub>
                                  <m:r>
                                    <a:rPr lang="es-ES" i="1">
                                      <a:solidFill>
                                        <a:schemeClr val="accent2">
                                          <a:lumMod val="50000"/>
                                        </a:schemeClr>
                                      </a:solidFill>
                                      <a:latin typeface="Cambria Math"/>
                                    </a:rPr>
                                    <m:t>𝑝𝑢𝑙𝑠𝑜</m:t>
                                  </m:r>
                                </m:sub>
                              </m:sSub>
                              <m:r>
                                <a:rPr lang="es-ES" i="1">
                                  <a:solidFill>
                                    <a:schemeClr val="accent2">
                                      <a:lumMod val="50000"/>
                                    </a:schemeClr>
                                  </a:solidFill>
                                  <a:latin typeface="Cambria Math"/>
                                </a:rPr>
                                <m:t>≤=</m:t>
                              </m:r>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𝑡</m:t>
                                  </m:r>
                                </m:e>
                                <m:sub>
                                  <m:r>
                                    <a:rPr lang="es-ES" i="1">
                                      <a:solidFill>
                                        <a:schemeClr val="accent2">
                                          <a:lumMod val="50000"/>
                                        </a:schemeClr>
                                      </a:solidFill>
                                      <a:latin typeface="Cambria Math"/>
                                    </a:rPr>
                                    <m:t>1</m:t>
                                  </m:r>
                                </m:sub>
                              </m:sSub>
                              <m:r>
                                <a:rPr lang="es-ES" i="1">
                                  <a:solidFill>
                                    <a:schemeClr val="accent2">
                                      <a:lumMod val="50000"/>
                                    </a:schemeClr>
                                  </a:solidFill>
                                  <a:latin typeface="Cambria Math"/>
                                </a:rPr>
                                <m:t>       (</m:t>
                              </m:r>
                              <m:r>
                                <a:rPr lang="es-ES" i="1">
                                  <a:solidFill>
                                    <a:schemeClr val="accent2">
                                      <a:lumMod val="50000"/>
                                    </a:schemeClr>
                                  </a:solidFill>
                                  <a:latin typeface="Cambria Math"/>
                                </a:rPr>
                                <m:t>𝑎</m:t>
                              </m:r>
                              <m:r>
                                <a:rPr lang="es-ES" i="1">
                                  <a:solidFill>
                                    <a:schemeClr val="accent2">
                                      <a:lumMod val="50000"/>
                                    </a:schemeClr>
                                  </a:solidFill>
                                  <a:latin typeface="Cambria Math"/>
                                </a:rPr>
                                <m:t>)  </m:t>
                              </m:r>
                            </m:e>
                            <m:e>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𝑚</m:t>
                                  </m:r>
                                </m:e>
                                <m:sub>
                                  <m:r>
                                    <a:rPr lang="es-ES" i="1">
                                      <a:solidFill>
                                        <a:schemeClr val="accent2">
                                          <a:lumMod val="50000"/>
                                        </a:schemeClr>
                                      </a:solidFill>
                                      <a:latin typeface="Cambria Math"/>
                                    </a:rPr>
                                    <m:t>2</m:t>
                                  </m:r>
                                </m:sub>
                              </m:sSub>
                              <m:d>
                                <m:dPr>
                                  <m:ctrlPr>
                                    <a:rPr lang="es-ES" i="1">
                                      <a:solidFill>
                                        <a:schemeClr val="accent2">
                                          <a:lumMod val="50000"/>
                                        </a:schemeClr>
                                      </a:solidFill>
                                      <a:latin typeface="Cambria Math"/>
                                    </a:rPr>
                                  </m:ctrlPr>
                                </m:dPr>
                                <m:e>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𝑡</m:t>
                                      </m:r>
                                    </m:e>
                                    <m:sub>
                                      <m:r>
                                        <a:rPr lang="es-ES" i="1">
                                          <a:solidFill>
                                            <a:schemeClr val="accent2">
                                              <a:lumMod val="50000"/>
                                            </a:schemeClr>
                                          </a:solidFill>
                                          <a:latin typeface="Cambria Math"/>
                                        </a:rPr>
                                        <m:t>𝑝𝑢𝑙𝑠𝑜</m:t>
                                      </m:r>
                                    </m:sub>
                                  </m:sSub>
                                  <m:r>
                                    <a:rPr lang="es-ES" i="1">
                                      <a:solidFill>
                                        <a:schemeClr val="accent2">
                                          <a:lumMod val="50000"/>
                                        </a:schemeClr>
                                      </a:solidFill>
                                      <a:latin typeface="Cambria Math"/>
                                    </a:rPr>
                                    <m:t>−</m:t>
                                  </m:r>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𝑡</m:t>
                                      </m:r>
                                    </m:e>
                                    <m:sub>
                                      <m:r>
                                        <a:rPr lang="es-ES" i="1">
                                          <a:solidFill>
                                            <a:schemeClr val="accent2">
                                              <a:lumMod val="50000"/>
                                            </a:schemeClr>
                                          </a:solidFill>
                                          <a:latin typeface="Cambria Math"/>
                                        </a:rPr>
                                        <m:t>1</m:t>
                                      </m:r>
                                    </m:sub>
                                  </m:sSub>
                                </m:e>
                              </m:d>
                              <m:r>
                                <a:rPr lang="es-ES" i="1">
                                  <a:solidFill>
                                    <a:schemeClr val="accent2">
                                      <a:lumMod val="50000"/>
                                    </a:schemeClr>
                                  </a:solidFill>
                                  <a:latin typeface="Cambria Math"/>
                                </a:rPr>
                                <m:t>+ </m:t>
                              </m:r>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𝑉</m:t>
                                  </m:r>
                                </m:e>
                                <m:sub>
                                  <m:r>
                                    <a:rPr lang="es-ES" i="1">
                                      <a:solidFill>
                                        <a:schemeClr val="accent2">
                                          <a:lumMod val="50000"/>
                                        </a:schemeClr>
                                      </a:solidFill>
                                      <a:latin typeface="Cambria Math"/>
                                    </a:rPr>
                                    <m:t>𝑚</m:t>
                                  </m:r>
                                  <m:r>
                                    <a:rPr lang="es-ES" i="1">
                                      <a:solidFill>
                                        <a:schemeClr val="accent2">
                                          <a:lumMod val="50000"/>
                                        </a:schemeClr>
                                      </a:solidFill>
                                      <a:latin typeface="Cambria Math"/>
                                    </a:rPr>
                                    <m:t>á</m:t>
                                  </m:r>
                                  <m:r>
                                    <a:rPr lang="es-ES" i="1">
                                      <a:solidFill>
                                        <a:schemeClr val="accent2">
                                          <a:lumMod val="50000"/>
                                        </a:schemeClr>
                                      </a:solidFill>
                                      <a:latin typeface="Cambria Math"/>
                                    </a:rPr>
                                    <m:t>𝑥</m:t>
                                  </m:r>
                                </m:sub>
                              </m:sSub>
                              <m:r>
                                <a:rPr lang="es-ES" i="1">
                                  <a:solidFill>
                                    <a:schemeClr val="accent2">
                                      <a:lumMod val="50000"/>
                                    </a:schemeClr>
                                  </a:solidFill>
                                  <a:latin typeface="Cambria Math"/>
                                </a:rPr>
                                <m:t>                          </m:t>
                              </m:r>
                              <m:r>
                                <a:rPr lang="es-ES" i="1">
                                  <a:solidFill>
                                    <a:schemeClr val="accent2">
                                      <a:lumMod val="50000"/>
                                    </a:schemeClr>
                                  </a:solidFill>
                                  <a:latin typeface="Cambria Math"/>
                                </a:rPr>
                                <m:t>𝑜𝑡𝑟𝑜</m:t>
                              </m:r>
                              <m:r>
                                <a:rPr lang="es-ES" i="1">
                                  <a:solidFill>
                                    <a:schemeClr val="accent2">
                                      <a:lumMod val="50000"/>
                                    </a:schemeClr>
                                  </a:solidFill>
                                  <a:latin typeface="Cambria Math"/>
                                </a:rPr>
                                <m:t> </m:t>
                              </m:r>
                              <m:r>
                                <a:rPr lang="es-ES" i="1">
                                  <a:solidFill>
                                    <a:schemeClr val="accent2">
                                      <a:lumMod val="50000"/>
                                    </a:schemeClr>
                                  </a:solidFill>
                                  <a:latin typeface="Cambria Math"/>
                                </a:rPr>
                                <m:t>𝑐𝑎𝑠𝑜</m:t>
                              </m:r>
                              <m:r>
                                <a:rPr lang="es-ES" i="1">
                                  <a:solidFill>
                                    <a:schemeClr val="accent2">
                                      <a:lumMod val="50000"/>
                                    </a:schemeClr>
                                  </a:solidFill>
                                  <a:latin typeface="Cambria Math"/>
                                </a:rPr>
                                <m:t>             (</m:t>
                              </m:r>
                              <m:r>
                                <a:rPr lang="es-ES" i="1">
                                  <a:solidFill>
                                    <a:schemeClr val="accent2">
                                      <a:lumMod val="50000"/>
                                    </a:schemeClr>
                                  </a:solidFill>
                                  <a:latin typeface="Cambria Math"/>
                                </a:rPr>
                                <m:t>𝑏</m:t>
                              </m:r>
                              <m:r>
                                <a:rPr lang="es-ES" i="1">
                                  <a:solidFill>
                                    <a:schemeClr val="accent2">
                                      <a:lumMod val="50000"/>
                                    </a:schemeClr>
                                  </a:solidFill>
                                  <a:latin typeface="Cambria Math"/>
                                </a:rPr>
                                <m:t>)</m:t>
                              </m:r>
                            </m:e>
                          </m:eqArr>
                        </m:e>
                      </m:d>
                    </m:oMath>
                  </m:oMathPara>
                </a14:m>
                <a:endParaRPr lang="es-ES" dirty="0"/>
              </a:p>
            </p:txBody>
          </p:sp>
        </mc:Choice>
        <mc:Fallback xmlns="">
          <p:sp>
            <p:nvSpPr>
              <p:cNvPr id="8" name="Rectangle 7"/>
              <p:cNvSpPr>
                <a:spLocks noRot="1" noChangeAspect="1" noMove="1" noResize="1" noEditPoints="1" noAdjustHandles="1" noChangeArrowheads="1" noChangeShapeType="1" noTextEdit="1"/>
              </p:cNvSpPr>
              <p:nvPr/>
            </p:nvSpPr>
            <p:spPr>
              <a:xfrm>
                <a:off x="190499" y="2909651"/>
                <a:ext cx="7381119" cy="732829"/>
              </a:xfrm>
              <a:prstGeom prst="rect">
                <a:avLst/>
              </a:prstGeom>
              <a:blipFill rotWithShape="1">
                <a:blip r:embed="rId5"/>
                <a:stretch>
                  <a:fillRect/>
                </a:stretch>
              </a:blipFill>
            </p:spPr>
            <p:txBody>
              <a:bodyPr/>
              <a:lstStyle/>
              <a:p>
                <a:r>
                  <a:rPr lang="es-ES">
                    <a:noFill/>
                  </a:rPr>
                  <a:t> </a:t>
                </a:r>
              </a:p>
            </p:txBody>
          </p:sp>
        </mc:Fallback>
      </mc:AlternateContent>
      <p:sp>
        <p:nvSpPr>
          <p:cNvPr id="9" name="TextBox 8"/>
          <p:cNvSpPr txBox="1"/>
          <p:nvPr/>
        </p:nvSpPr>
        <p:spPr>
          <a:xfrm>
            <a:off x="5242933" y="4582542"/>
            <a:ext cx="3901067" cy="923330"/>
          </a:xfrm>
          <a:prstGeom prst="rect">
            <a:avLst/>
          </a:prstGeom>
          <a:noFill/>
        </p:spPr>
        <p:txBody>
          <a:bodyPr wrap="square" rtlCol="0">
            <a:spAutoFit/>
          </a:bodyPr>
          <a:lstStyle/>
          <a:p>
            <a:r>
              <a:rPr lang="es-ES" dirty="0" smtClean="0">
                <a:solidFill>
                  <a:srgbClr val="FF0000"/>
                </a:solidFill>
              </a:rPr>
              <a:t>Para generar una función periódica se ha utilizado </a:t>
            </a:r>
            <a:r>
              <a:rPr lang="es-ES" dirty="0" err="1" smtClean="0">
                <a:solidFill>
                  <a:srgbClr val="FF0000"/>
                </a:solidFill>
              </a:rPr>
              <a:t>tpulso</a:t>
            </a:r>
            <a:r>
              <a:rPr lang="es-ES" dirty="0" smtClean="0">
                <a:solidFill>
                  <a:srgbClr val="FF0000"/>
                </a:solidFill>
              </a:rPr>
              <a:t>. Se necesita del concepto clave del resto</a:t>
            </a:r>
            <a:endParaRPr lang="es-ES" dirty="0">
              <a:solidFill>
                <a:srgbClr val="FF0000"/>
              </a:solidFill>
            </a:endParaRPr>
          </a:p>
        </p:txBody>
      </p:sp>
      <p:sp>
        <p:nvSpPr>
          <p:cNvPr id="11" name="TextBox 10"/>
          <p:cNvSpPr txBox="1"/>
          <p:nvPr/>
        </p:nvSpPr>
        <p:spPr>
          <a:xfrm>
            <a:off x="4844218" y="3639999"/>
            <a:ext cx="4698496" cy="369332"/>
          </a:xfrm>
          <a:prstGeom prst="rect">
            <a:avLst/>
          </a:prstGeom>
          <a:noFill/>
        </p:spPr>
        <p:txBody>
          <a:bodyPr wrap="square" rtlCol="0">
            <a:spAutoFit/>
          </a:bodyPr>
          <a:lstStyle/>
          <a:p>
            <a:r>
              <a:rPr lang="es-ES" dirty="0" smtClean="0">
                <a:solidFill>
                  <a:srgbClr val="FF0000"/>
                </a:solidFill>
              </a:rPr>
              <a:t>Nótese la asimetría introducida</a:t>
            </a:r>
            <a:endParaRPr lang="es-ES" dirty="0">
              <a:solidFill>
                <a:srgbClr val="FF0000"/>
              </a:solidFill>
            </a:endParaRPr>
          </a:p>
        </p:txBody>
      </p:sp>
      <mc:AlternateContent xmlns:mc="http://schemas.openxmlformats.org/markup-compatibility/2006" xmlns:a14="http://schemas.microsoft.com/office/drawing/2010/main">
        <mc:Choice Requires="a14">
          <p:sp>
            <p:nvSpPr>
              <p:cNvPr id="10" name="Rectangle 9"/>
              <p:cNvSpPr/>
              <p:nvPr/>
            </p:nvSpPr>
            <p:spPr>
              <a:xfrm>
                <a:off x="0" y="4009331"/>
                <a:ext cx="5334000" cy="150079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i="1" smtClean="0">
                              <a:solidFill>
                                <a:schemeClr val="accent2">
                                  <a:lumMod val="50000"/>
                                </a:schemeClr>
                              </a:solidFill>
                              <a:latin typeface="Cambria Math"/>
                            </a:rPr>
                          </m:ctrlPr>
                        </m:sSubPr>
                        <m:e>
                          <m:r>
                            <a:rPr lang="es-ES" i="1">
                              <a:solidFill>
                                <a:schemeClr val="accent2">
                                  <a:lumMod val="50000"/>
                                </a:schemeClr>
                              </a:solidFill>
                              <a:latin typeface="Cambria Math"/>
                            </a:rPr>
                            <m:t>𝑚</m:t>
                          </m:r>
                        </m:e>
                        <m:sub>
                          <m:r>
                            <a:rPr lang="es-ES" i="1">
                              <a:solidFill>
                                <a:schemeClr val="accent2">
                                  <a:lumMod val="50000"/>
                                </a:schemeClr>
                              </a:solidFill>
                              <a:latin typeface="Cambria Math"/>
                            </a:rPr>
                            <m:t>1</m:t>
                          </m:r>
                        </m:sub>
                      </m:sSub>
                      <m:r>
                        <a:rPr lang="es-ES" i="1">
                          <a:solidFill>
                            <a:schemeClr val="accent2">
                              <a:lumMod val="50000"/>
                            </a:schemeClr>
                          </a:solidFill>
                          <a:latin typeface="Cambria Math"/>
                        </a:rPr>
                        <m:t>= </m:t>
                      </m:r>
                      <m:f>
                        <m:fPr>
                          <m:ctrlPr>
                            <a:rPr lang="es-ES" i="1">
                              <a:solidFill>
                                <a:schemeClr val="accent2">
                                  <a:lumMod val="50000"/>
                                </a:schemeClr>
                              </a:solidFill>
                              <a:latin typeface="Cambria Math"/>
                            </a:rPr>
                          </m:ctrlPr>
                        </m:fPr>
                        <m:num>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𝑉</m:t>
                              </m:r>
                            </m:e>
                            <m:sub>
                              <m:r>
                                <a:rPr lang="es-ES" i="1">
                                  <a:solidFill>
                                    <a:schemeClr val="accent2">
                                      <a:lumMod val="50000"/>
                                    </a:schemeClr>
                                  </a:solidFill>
                                  <a:latin typeface="Cambria Math"/>
                                </a:rPr>
                                <m:t>𝑚</m:t>
                              </m:r>
                              <m:r>
                                <a:rPr lang="es-ES" i="1">
                                  <a:solidFill>
                                    <a:schemeClr val="accent2">
                                      <a:lumMod val="50000"/>
                                    </a:schemeClr>
                                  </a:solidFill>
                                  <a:latin typeface="Cambria Math"/>
                                </a:rPr>
                                <m:t>á</m:t>
                              </m:r>
                              <m:r>
                                <a:rPr lang="es-ES" i="1">
                                  <a:solidFill>
                                    <a:schemeClr val="accent2">
                                      <a:lumMod val="50000"/>
                                    </a:schemeClr>
                                  </a:solidFill>
                                  <a:latin typeface="Cambria Math"/>
                                </a:rPr>
                                <m:t>𝑥</m:t>
                              </m:r>
                            </m:sub>
                          </m:sSub>
                          <m:r>
                            <a:rPr lang="es-ES" i="1">
                              <a:solidFill>
                                <a:schemeClr val="accent2">
                                  <a:lumMod val="50000"/>
                                </a:schemeClr>
                              </a:solidFill>
                              <a:latin typeface="Cambria Math"/>
                            </a:rPr>
                            <m:t>− </m:t>
                          </m:r>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𝑉</m:t>
                              </m:r>
                            </m:e>
                            <m:sub>
                              <m:r>
                                <a:rPr lang="es-ES" i="1">
                                  <a:solidFill>
                                    <a:schemeClr val="accent2">
                                      <a:lumMod val="50000"/>
                                    </a:schemeClr>
                                  </a:solidFill>
                                  <a:latin typeface="Cambria Math"/>
                                </a:rPr>
                                <m:t>𝑚𝑖𝑛</m:t>
                              </m:r>
                            </m:sub>
                          </m:sSub>
                        </m:num>
                        <m:den>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𝑡</m:t>
                              </m:r>
                            </m:e>
                            <m:sub>
                              <m:r>
                                <a:rPr lang="es-ES" i="1">
                                  <a:solidFill>
                                    <a:schemeClr val="accent2">
                                      <a:lumMod val="50000"/>
                                    </a:schemeClr>
                                  </a:solidFill>
                                  <a:latin typeface="Cambria Math"/>
                                </a:rPr>
                                <m:t>1</m:t>
                              </m:r>
                            </m:sub>
                          </m:sSub>
                          <m:r>
                            <a:rPr lang="es-ES" i="1">
                              <a:solidFill>
                                <a:schemeClr val="accent2">
                                  <a:lumMod val="50000"/>
                                </a:schemeClr>
                              </a:solidFill>
                              <a:latin typeface="Cambria Math"/>
                            </a:rPr>
                            <m:t>−0</m:t>
                          </m:r>
                        </m:den>
                      </m:f>
                      <m:r>
                        <a:rPr lang="es-ES" i="1">
                          <a:solidFill>
                            <a:schemeClr val="accent2">
                              <a:lumMod val="50000"/>
                            </a:schemeClr>
                          </a:solidFill>
                          <a:latin typeface="Cambria Math"/>
                        </a:rPr>
                        <m:t>= </m:t>
                      </m:r>
                      <m:f>
                        <m:fPr>
                          <m:ctrlPr>
                            <a:rPr lang="es-ES" i="1">
                              <a:solidFill>
                                <a:schemeClr val="accent2">
                                  <a:lumMod val="50000"/>
                                </a:schemeClr>
                              </a:solidFill>
                              <a:latin typeface="Cambria Math"/>
                            </a:rPr>
                          </m:ctrlPr>
                        </m:fPr>
                        <m:num>
                          <m:r>
                            <a:rPr lang="es-ES" i="1">
                              <a:solidFill>
                                <a:schemeClr val="accent2">
                                  <a:lumMod val="50000"/>
                                </a:schemeClr>
                              </a:solidFill>
                              <a:latin typeface="Cambria Math"/>
                            </a:rPr>
                            <m:t>10− 4</m:t>
                          </m:r>
                        </m:num>
                        <m:den>
                          <m:r>
                            <a:rPr lang="es-ES" i="1">
                              <a:solidFill>
                                <a:schemeClr val="accent2">
                                  <a:lumMod val="50000"/>
                                </a:schemeClr>
                              </a:solidFill>
                              <a:latin typeface="Cambria Math"/>
                            </a:rPr>
                            <m:t>1,777−0</m:t>
                          </m:r>
                        </m:den>
                      </m:f>
                      <m:r>
                        <a:rPr lang="es-ES" i="1">
                          <a:solidFill>
                            <a:schemeClr val="accent2">
                              <a:lumMod val="50000"/>
                            </a:schemeClr>
                          </a:solidFill>
                          <a:latin typeface="Cambria Math"/>
                        </a:rPr>
                        <m:t>=3,375 </m:t>
                      </m:r>
                      <m:f>
                        <m:fPr>
                          <m:ctrlPr>
                            <a:rPr lang="es-ES" i="1">
                              <a:solidFill>
                                <a:schemeClr val="accent2">
                                  <a:lumMod val="50000"/>
                                </a:schemeClr>
                              </a:solidFill>
                              <a:latin typeface="Cambria Math"/>
                            </a:rPr>
                          </m:ctrlPr>
                        </m:fPr>
                        <m:num>
                          <m:r>
                            <a:rPr lang="es-ES" i="1">
                              <a:solidFill>
                                <a:schemeClr val="accent2">
                                  <a:lumMod val="50000"/>
                                </a:schemeClr>
                              </a:solidFill>
                              <a:latin typeface="Cambria Math"/>
                            </a:rPr>
                            <m:t>𝐿</m:t>
                          </m:r>
                        </m:num>
                        <m:den>
                          <m:r>
                            <a:rPr lang="es-ES" i="1">
                              <a:solidFill>
                                <a:schemeClr val="accent2">
                                  <a:lumMod val="50000"/>
                                </a:schemeClr>
                              </a:solidFill>
                              <a:latin typeface="Cambria Math"/>
                            </a:rPr>
                            <m:t>𝑠</m:t>
                          </m:r>
                        </m:den>
                      </m:f>
                    </m:oMath>
                  </m:oMathPara>
                </a14:m>
                <a:endParaRPr lang="es-ES" dirty="0">
                  <a:solidFill>
                    <a:schemeClr val="accent2">
                      <a:lumMod val="50000"/>
                    </a:schemeClr>
                  </a:solidFill>
                </a:endParaRPr>
              </a:p>
              <a:p>
                <a:r>
                  <a:rPr lang="es-ES" dirty="0">
                    <a:solidFill>
                      <a:schemeClr val="accent2">
                        <a:lumMod val="50000"/>
                      </a:schemeClr>
                    </a:solidFill>
                  </a:rPr>
                  <a:t> </a:t>
                </a:r>
              </a:p>
              <a:p>
                <a:pPr/>
                <a14:m>
                  <m:oMathPara xmlns:m="http://schemas.openxmlformats.org/officeDocument/2006/math">
                    <m:oMathParaPr>
                      <m:jc m:val="centerGroup"/>
                    </m:oMathParaPr>
                    <m:oMath xmlns:m="http://schemas.openxmlformats.org/officeDocument/2006/math">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𝑚</m:t>
                          </m:r>
                        </m:e>
                        <m:sub>
                          <m:r>
                            <a:rPr lang="es-ES" i="1">
                              <a:solidFill>
                                <a:schemeClr val="accent2">
                                  <a:lumMod val="50000"/>
                                </a:schemeClr>
                              </a:solidFill>
                              <a:latin typeface="Cambria Math"/>
                            </a:rPr>
                            <m:t>2</m:t>
                          </m:r>
                        </m:sub>
                      </m:sSub>
                      <m:r>
                        <a:rPr lang="es-ES" i="1">
                          <a:solidFill>
                            <a:schemeClr val="accent2">
                              <a:lumMod val="50000"/>
                            </a:schemeClr>
                          </a:solidFill>
                          <a:latin typeface="Cambria Math"/>
                        </a:rPr>
                        <m:t>= </m:t>
                      </m:r>
                      <m:f>
                        <m:fPr>
                          <m:ctrlPr>
                            <a:rPr lang="es-ES" i="1">
                              <a:solidFill>
                                <a:schemeClr val="accent2">
                                  <a:lumMod val="50000"/>
                                </a:schemeClr>
                              </a:solidFill>
                              <a:latin typeface="Cambria Math"/>
                            </a:rPr>
                          </m:ctrlPr>
                        </m:fPr>
                        <m:num>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𝑉</m:t>
                              </m:r>
                            </m:e>
                            <m:sub>
                              <m:r>
                                <a:rPr lang="es-ES" i="1">
                                  <a:solidFill>
                                    <a:schemeClr val="accent2">
                                      <a:lumMod val="50000"/>
                                    </a:schemeClr>
                                  </a:solidFill>
                                  <a:latin typeface="Cambria Math"/>
                                </a:rPr>
                                <m:t>𝑚𝑖𝑛</m:t>
                              </m:r>
                            </m:sub>
                          </m:sSub>
                          <m:r>
                            <a:rPr lang="es-ES" i="1">
                              <a:solidFill>
                                <a:schemeClr val="accent2">
                                  <a:lumMod val="50000"/>
                                </a:schemeClr>
                              </a:solidFill>
                              <a:latin typeface="Cambria Math"/>
                            </a:rPr>
                            <m:t>− </m:t>
                          </m:r>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𝑉</m:t>
                              </m:r>
                            </m:e>
                            <m:sub>
                              <m:r>
                                <a:rPr lang="es-ES" i="1">
                                  <a:solidFill>
                                    <a:schemeClr val="accent2">
                                      <a:lumMod val="50000"/>
                                    </a:schemeClr>
                                  </a:solidFill>
                                  <a:latin typeface="Cambria Math"/>
                                </a:rPr>
                                <m:t>𝑚</m:t>
                              </m:r>
                              <m:r>
                                <a:rPr lang="es-ES" i="1">
                                  <a:solidFill>
                                    <a:schemeClr val="accent2">
                                      <a:lumMod val="50000"/>
                                    </a:schemeClr>
                                  </a:solidFill>
                                  <a:latin typeface="Cambria Math"/>
                                </a:rPr>
                                <m:t>á</m:t>
                              </m:r>
                              <m:r>
                                <a:rPr lang="es-ES" i="1">
                                  <a:solidFill>
                                    <a:schemeClr val="accent2">
                                      <a:lumMod val="50000"/>
                                    </a:schemeClr>
                                  </a:solidFill>
                                  <a:latin typeface="Cambria Math"/>
                                </a:rPr>
                                <m:t>𝑥</m:t>
                              </m:r>
                            </m:sub>
                          </m:sSub>
                        </m:num>
                        <m:den>
                          <m:r>
                            <a:rPr lang="es-ES" i="1">
                              <a:solidFill>
                                <a:schemeClr val="accent2">
                                  <a:lumMod val="50000"/>
                                </a:schemeClr>
                              </a:solidFill>
                              <a:latin typeface="Cambria Math"/>
                            </a:rPr>
                            <m:t>𝑇</m:t>
                          </m:r>
                          <m:r>
                            <a:rPr lang="es-ES" i="1">
                              <a:solidFill>
                                <a:schemeClr val="accent2">
                                  <a:lumMod val="50000"/>
                                </a:schemeClr>
                              </a:solidFill>
                              <a:latin typeface="Cambria Math"/>
                            </a:rPr>
                            <m:t>− </m:t>
                          </m:r>
                          <m:sSub>
                            <m:sSubPr>
                              <m:ctrlPr>
                                <a:rPr lang="es-ES" i="1">
                                  <a:solidFill>
                                    <a:schemeClr val="accent2">
                                      <a:lumMod val="50000"/>
                                    </a:schemeClr>
                                  </a:solidFill>
                                  <a:latin typeface="Cambria Math"/>
                                </a:rPr>
                              </m:ctrlPr>
                            </m:sSubPr>
                            <m:e>
                              <m:r>
                                <a:rPr lang="es-ES" i="1">
                                  <a:solidFill>
                                    <a:schemeClr val="accent2">
                                      <a:lumMod val="50000"/>
                                    </a:schemeClr>
                                  </a:solidFill>
                                  <a:latin typeface="Cambria Math"/>
                                </a:rPr>
                                <m:t>𝑡</m:t>
                              </m:r>
                            </m:e>
                            <m:sub>
                              <m:r>
                                <a:rPr lang="es-ES" i="1">
                                  <a:solidFill>
                                    <a:schemeClr val="accent2">
                                      <a:lumMod val="50000"/>
                                    </a:schemeClr>
                                  </a:solidFill>
                                  <a:latin typeface="Cambria Math"/>
                                </a:rPr>
                                <m:t>1</m:t>
                              </m:r>
                            </m:sub>
                          </m:sSub>
                        </m:den>
                      </m:f>
                      <m:r>
                        <a:rPr lang="es-ES" i="1">
                          <a:solidFill>
                            <a:schemeClr val="accent2">
                              <a:lumMod val="50000"/>
                            </a:schemeClr>
                          </a:solidFill>
                          <a:latin typeface="Cambria Math"/>
                        </a:rPr>
                        <m:t>= </m:t>
                      </m:r>
                      <m:f>
                        <m:fPr>
                          <m:ctrlPr>
                            <a:rPr lang="es-ES" i="1">
                              <a:solidFill>
                                <a:schemeClr val="accent2">
                                  <a:lumMod val="50000"/>
                                </a:schemeClr>
                              </a:solidFill>
                              <a:latin typeface="Cambria Math"/>
                            </a:rPr>
                          </m:ctrlPr>
                        </m:fPr>
                        <m:num>
                          <m:r>
                            <a:rPr lang="es-ES" i="1">
                              <a:solidFill>
                                <a:schemeClr val="accent2">
                                  <a:lumMod val="50000"/>
                                </a:schemeClr>
                              </a:solidFill>
                              <a:latin typeface="Cambria Math"/>
                            </a:rPr>
                            <m:t>4−6</m:t>
                          </m:r>
                        </m:num>
                        <m:den>
                          <m:r>
                            <a:rPr lang="es-ES" i="1">
                              <a:solidFill>
                                <a:schemeClr val="accent2">
                                  <a:lumMod val="50000"/>
                                </a:schemeClr>
                              </a:solidFill>
                              <a:latin typeface="Cambria Math"/>
                            </a:rPr>
                            <m:t>4−1,777</m:t>
                          </m:r>
                        </m:den>
                      </m:f>
                      <m:r>
                        <a:rPr lang="es-ES" i="1">
                          <a:solidFill>
                            <a:schemeClr val="accent2">
                              <a:lumMod val="50000"/>
                            </a:schemeClr>
                          </a:solidFill>
                          <a:latin typeface="Cambria Math"/>
                        </a:rPr>
                        <m:t>= −2,700 </m:t>
                      </m:r>
                      <m:f>
                        <m:fPr>
                          <m:ctrlPr>
                            <a:rPr lang="es-ES" i="1">
                              <a:solidFill>
                                <a:schemeClr val="accent2">
                                  <a:lumMod val="50000"/>
                                </a:schemeClr>
                              </a:solidFill>
                              <a:latin typeface="Cambria Math"/>
                            </a:rPr>
                          </m:ctrlPr>
                        </m:fPr>
                        <m:num>
                          <m:r>
                            <a:rPr lang="es-ES" i="1">
                              <a:solidFill>
                                <a:schemeClr val="accent2">
                                  <a:lumMod val="50000"/>
                                </a:schemeClr>
                              </a:solidFill>
                              <a:latin typeface="Cambria Math"/>
                            </a:rPr>
                            <m:t>𝐿</m:t>
                          </m:r>
                        </m:num>
                        <m:den>
                          <m:r>
                            <a:rPr lang="es-ES" i="1">
                              <a:solidFill>
                                <a:schemeClr val="accent2">
                                  <a:lumMod val="50000"/>
                                </a:schemeClr>
                              </a:solidFill>
                              <a:latin typeface="Cambria Math"/>
                            </a:rPr>
                            <m:t>𝑠</m:t>
                          </m:r>
                        </m:den>
                      </m:f>
                    </m:oMath>
                  </m:oMathPara>
                </a14:m>
                <a:endParaRPr lang="es-ES" dirty="0"/>
              </a:p>
            </p:txBody>
          </p:sp>
        </mc:Choice>
        <mc:Fallback xmlns="">
          <p:sp>
            <p:nvSpPr>
              <p:cNvPr id="10" name="Rectangle 9"/>
              <p:cNvSpPr>
                <a:spLocks noRot="1" noChangeAspect="1" noMove="1" noResize="1" noEditPoints="1" noAdjustHandles="1" noChangeArrowheads="1" noChangeShapeType="1" noTextEdit="1"/>
              </p:cNvSpPr>
              <p:nvPr/>
            </p:nvSpPr>
            <p:spPr>
              <a:xfrm>
                <a:off x="0" y="4009331"/>
                <a:ext cx="5334000" cy="1500795"/>
              </a:xfrm>
              <a:prstGeom prst="rect">
                <a:avLst/>
              </a:prstGeom>
              <a:blipFill rotWithShape="1">
                <a:blip r:embed="rId6"/>
                <a:stretch>
                  <a:fillRect l="-914"/>
                </a:stretch>
              </a:blipFill>
            </p:spPr>
            <p:txBody>
              <a:bodyPr/>
              <a:lstStyle/>
              <a:p>
                <a:r>
                  <a:rPr lang="es-ES">
                    <a:noFill/>
                  </a:rPr>
                  <a:t> </a:t>
                </a:r>
              </a:p>
            </p:txBody>
          </p:sp>
        </mc:Fallback>
      </mc:AlternateContent>
    </p:spTree>
    <p:extLst>
      <p:ext uri="{BB962C8B-B14F-4D97-AF65-F5344CB8AC3E}">
        <p14:creationId xmlns:p14="http://schemas.microsoft.com/office/powerpoint/2010/main" val="22234974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1400" y="152400"/>
            <a:ext cx="2869696" cy="369332"/>
          </a:xfrm>
          <a:prstGeom prst="rect">
            <a:avLst/>
          </a:prstGeom>
        </p:spPr>
        <p:txBody>
          <a:bodyPr wrap="none">
            <a:spAutoFit/>
          </a:bodyPr>
          <a:lstStyle/>
          <a:p>
            <a:pPr lvl="1"/>
            <a:r>
              <a:rPr lang="es-ES" dirty="0">
                <a:solidFill>
                  <a:srgbClr val="FFFFAB"/>
                </a:solidFill>
              </a:rPr>
              <a:t>5.2.4   Pulsos pulmón</a:t>
            </a:r>
          </a:p>
        </p:txBody>
      </p:sp>
      <p:pic>
        <p:nvPicPr>
          <p:cNvPr id="7" name="Imagen 52"/>
          <p:cNvPicPr>
            <a:picLocks noGrp="1"/>
          </p:cNvPicPr>
          <p:nvPr>
            <p:ph idx="1"/>
          </p:nvPr>
        </p:nvPicPr>
        <p:blipFill>
          <a:blip r:embed="rId3"/>
          <a:stretch>
            <a:fillRect/>
          </a:stretch>
        </p:blipFill>
        <p:spPr>
          <a:xfrm>
            <a:off x="609600" y="1066800"/>
            <a:ext cx="4629150" cy="2486025"/>
          </a:xfrm>
          <a:prstGeom prst="rect">
            <a:avLst/>
          </a:prstGeom>
        </p:spPr>
      </p:pic>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1828800" y="3962400"/>
            <a:ext cx="5257800" cy="207645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1028700"/>
            <a:ext cx="2490788" cy="2490788"/>
          </a:xfrm>
          <a:prstGeom prst="rect">
            <a:avLst/>
          </a:prstGeom>
        </p:spPr>
      </p:pic>
    </p:spTree>
    <p:extLst>
      <p:ext uri="{BB962C8B-B14F-4D97-AF65-F5344CB8AC3E}">
        <p14:creationId xmlns:p14="http://schemas.microsoft.com/office/powerpoint/2010/main" val="8117230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1400" y="152400"/>
            <a:ext cx="2869696" cy="369332"/>
          </a:xfrm>
          <a:prstGeom prst="rect">
            <a:avLst/>
          </a:prstGeom>
        </p:spPr>
        <p:txBody>
          <a:bodyPr wrap="none">
            <a:spAutoFit/>
          </a:bodyPr>
          <a:lstStyle/>
          <a:p>
            <a:pPr lvl="1"/>
            <a:r>
              <a:rPr lang="es-ES" dirty="0">
                <a:solidFill>
                  <a:srgbClr val="FFFFAB"/>
                </a:solidFill>
              </a:rPr>
              <a:t>5.2.4   Pulsos pulmón</a:t>
            </a:r>
          </a:p>
        </p:txBody>
      </p:sp>
      <p:pic>
        <p:nvPicPr>
          <p:cNvPr id="153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442" t="35548" r="61447" b="28905"/>
          <a:stretch/>
        </p:blipFill>
        <p:spPr bwMode="auto">
          <a:xfrm>
            <a:off x="381000" y="1752600"/>
            <a:ext cx="5907420" cy="367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086600" y="2743200"/>
            <a:ext cx="1905000" cy="1477328"/>
          </a:xfrm>
          <a:prstGeom prst="rect">
            <a:avLst/>
          </a:prstGeom>
          <a:noFill/>
        </p:spPr>
        <p:txBody>
          <a:bodyPr wrap="square" rtlCol="0">
            <a:spAutoFit/>
          </a:bodyPr>
          <a:lstStyle/>
          <a:p>
            <a:r>
              <a:rPr lang="es-ES" dirty="0" smtClean="0">
                <a:solidFill>
                  <a:schemeClr val="accent2">
                    <a:lumMod val="50000"/>
                  </a:schemeClr>
                </a:solidFill>
              </a:rPr>
              <a:t>A velocidades pequeñas no se producen</a:t>
            </a:r>
          </a:p>
          <a:p>
            <a:r>
              <a:rPr lang="es-ES" dirty="0" smtClean="0">
                <a:solidFill>
                  <a:schemeClr val="accent2">
                    <a:lumMod val="50000"/>
                  </a:schemeClr>
                </a:solidFill>
              </a:rPr>
              <a:t>fluctuaciones significativas</a:t>
            </a:r>
            <a:endParaRPr lang="es-ES" dirty="0">
              <a:solidFill>
                <a:schemeClr val="accent2">
                  <a:lumMod val="50000"/>
                </a:schemeClr>
              </a:solidFill>
            </a:endParaRPr>
          </a:p>
        </p:txBody>
      </p:sp>
    </p:spTree>
    <p:extLst>
      <p:ext uri="{BB962C8B-B14F-4D97-AF65-F5344CB8AC3E}">
        <p14:creationId xmlns:p14="http://schemas.microsoft.com/office/powerpoint/2010/main" val="18253179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1400" y="152400"/>
            <a:ext cx="2314223" cy="369332"/>
          </a:xfrm>
          <a:prstGeom prst="rect">
            <a:avLst/>
          </a:prstGeom>
        </p:spPr>
        <p:txBody>
          <a:bodyPr wrap="none">
            <a:spAutoFit/>
          </a:bodyPr>
          <a:lstStyle/>
          <a:p>
            <a:pPr lvl="1"/>
            <a:r>
              <a:rPr lang="es-ES" dirty="0" smtClean="0">
                <a:solidFill>
                  <a:srgbClr val="FFFFAB"/>
                </a:solidFill>
              </a:rPr>
              <a:t>6. Conclusiones</a:t>
            </a:r>
            <a:endParaRPr lang="es-ES" dirty="0">
              <a:solidFill>
                <a:srgbClr val="FFFFAB"/>
              </a:solidFill>
            </a:endParaRPr>
          </a:p>
        </p:txBody>
      </p:sp>
      <p:sp>
        <p:nvSpPr>
          <p:cNvPr id="6" name="TextBox 5"/>
          <p:cNvSpPr txBox="1"/>
          <p:nvPr/>
        </p:nvSpPr>
        <p:spPr>
          <a:xfrm>
            <a:off x="990600" y="990600"/>
            <a:ext cx="2819400" cy="2308324"/>
          </a:xfrm>
          <a:prstGeom prst="rect">
            <a:avLst/>
          </a:prstGeom>
          <a:noFill/>
        </p:spPr>
        <p:txBody>
          <a:bodyPr wrap="square" rtlCol="0">
            <a:spAutoFit/>
          </a:bodyPr>
          <a:lstStyle/>
          <a:p>
            <a:r>
              <a:rPr lang="es-ES" dirty="0" smtClean="0">
                <a:solidFill>
                  <a:schemeClr val="accent2">
                    <a:lumMod val="50000"/>
                  </a:schemeClr>
                </a:solidFill>
              </a:rPr>
              <a:t>Ya conocemos  que le sucede al cuerpo humano en ausencia de oxígeno … </a:t>
            </a:r>
          </a:p>
          <a:p>
            <a:endParaRPr lang="es-ES" dirty="0">
              <a:solidFill>
                <a:schemeClr val="accent2">
                  <a:lumMod val="50000"/>
                </a:schemeClr>
              </a:solidFill>
            </a:endParaRPr>
          </a:p>
          <a:p>
            <a:r>
              <a:rPr lang="es-ES" dirty="0" smtClean="0">
                <a:solidFill>
                  <a:schemeClr val="accent2">
                    <a:lumMod val="50000"/>
                  </a:schemeClr>
                </a:solidFill>
              </a:rPr>
              <a:t>Incluso este puede ser privado mientras duermes</a:t>
            </a:r>
            <a:endParaRPr lang="es-ES" dirty="0">
              <a:solidFill>
                <a:schemeClr val="accent2">
                  <a:lumMod val="50000"/>
                </a:scheme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4672" y="1019175"/>
            <a:ext cx="4165600" cy="2343150"/>
          </a:xfrm>
          <a:prstGeom prst="rect">
            <a:avLst/>
          </a:prstGeom>
        </p:spPr>
      </p:pic>
      <p:sp>
        <p:nvSpPr>
          <p:cNvPr id="8" name="Rectangle 7"/>
          <p:cNvSpPr/>
          <p:nvPr/>
        </p:nvSpPr>
        <p:spPr>
          <a:xfrm>
            <a:off x="971550" y="4648199"/>
            <a:ext cx="4572000" cy="646331"/>
          </a:xfrm>
          <a:prstGeom prst="rect">
            <a:avLst/>
          </a:prstGeom>
        </p:spPr>
        <p:txBody>
          <a:bodyPr>
            <a:spAutoFit/>
          </a:bodyPr>
          <a:lstStyle/>
          <a:p>
            <a:r>
              <a:rPr lang="es-ES" dirty="0" smtClean="0">
                <a:solidFill>
                  <a:schemeClr val="accent2">
                    <a:lumMod val="50000"/>
                  </a:schemeClr>
                </a:solidFill>
              </a:rPr>
              <a:t>Al menos se han obtenido soluciones y llegado a conclusiones</a:t>
            </a:r>
            <a:endParaRPr lang="es-ES" dirty="0">
              <a:solidFill>
                <a:schemeClr val="accent2">
                  <a:lumMod val="50000"/>
                </a:schemeClr>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4632" y="3895039"/>
            <a:ext cx="3234690" cy="2152650"/>
          </a:xfrm>
          <a:prstGeom prst="rect">
            <a:avLst/>
          </a:prstGeom>
        </p:spPr>
      </p:pic>
    </p:spTree>
    <p:extLst>
      <p:ext uri="{BB962C8B-B14F-4D97-AF65-F5344CB8AC3E}">
        <p14:creationId xmlns:p14="http://schemas.microsoft.com/office/powerpoint/2010/main" val="348550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4525963"/>
          </a:xfrm>
        </p:spPr>
        <p:txBody>
          <a:bodyPr/>
          <a:lstStyle/>
          <a:p>
            <a:r>
              <a:rPr lang="es-ES" dirty="0" smtClean="0"/>
              <a:t>Una mejor condición física y un buen estado de salud asegura mejor supervivencia. Influye en la capacidad </a:t>
            </a:r>
            <a:r>
              <a:rPr lang="es-ES" dirty="0" smtClean="0"/>
              <a:t>adaptativa y por ende en los parámetros analizados. </a:t>
            </a:r>
            <a:endParaRPr lang="es-ES" dirty="0" smtClean="0"/>
          </a:p>
          <a:p>
            <a:r>
              <a:rPr lang="es-ES" dirty="0" smtClean="0"/>
              <a:t>La </a:t>
            </a:r>
            <a:r>
              <a:rPr lang="es-ES" dirty="0" smtClean="0"/>
              <a:t>respiración es </a:t>
            </a:r>
            <a:r>
              <a:rPr lang="es-ES" dirty="0" smtClean="0"/>
              <a:t>un proceso claramente </a:t>
            </a:r>
            <a:r>
              <a:rPr lang="es-ES" dirty="0" err="1" smtClean="0"/>
              <a:t>multivariable</a:t>
            </a:r>
            <a:endParaRPr lang="es-ES" dirty="0" smtClean="0"/>
          </a:p>
          <a:p>
            <a:pPr marL="0" indent="0">
              <a:buNone/>
            </a:pPr>
            <a:endParaRPr lang="es-ES" dirty="0"/>
          </a:p>
        </p:txBody>
      </p:sp>
      <p:sp>
        <p:nvSpPr>
          <p:cNvPr id="5" name="Rectangle 4"/>
          <p:cNvSpPr/>
          <p:nvPr/>
        </p:nvSpPr>
        <p:spPr>
          <a:xfrm>
            <a:off x="3581400" y="152400"/>
            <a:ext cx="2314223" cy="369332"/>
          </a:xfrm>
          <a:prstGeom prst="rect">
            <a:avLst/>
          </a:prstGeom>
        </p:spPr>
        <p:txBody>
          <a:bodyPr wrap="none">
            <a:spAutoFit/>
          </a:bodyPr>
          <a:lstStyle/>
          <a:p>
            <a:pPr lvl="1"/>
            <a:r>
              <a:rPr lang="es-ES" dirty="0" smtClean="0">
                <a:solidFill>
                  <a:srgbClr val="FFFFAB"/>
                </a:solidFill>
              </a:rPr>
              <a:t>6. Conclusiones</a:t>
            </a:r>
            <a:endParaRPr lang="es-ES" dirty="0">
              <a:solidFill>
                <a:srgbClr val="FFFFAB"/>
              </a:solidFill>
            </a:endParaRPr>
          </a:p>
        </p:txBody>
      </p:sp>
    </p:spTree>
    <p:extLst>
      <p:ext uri="{BB962C8B-B14F-4D97-AF65-F5344CB8AC3E}">
        <p14:creationId xmlns:p14="http://schemas.microsoft.com/office/powerpoint/2010/main" val="11569034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295400"/>
                <a:ext cx="8229600" cy="4525963"/>
              </a:xfrm>
            </p:spPr>
            <p:txBody>
              <a:bodyPr>
                <a:normAutofit lnSpcReduction="10000"/>
              </a:bodyPr>
              <a:lstStyle/>
              <a:p>
                <a:r>
                  <a:rPr lang="es-ES" dirty="0" smtClean="0">
                    <a:latin typeface="Cambria Math"/>
                  </a:rPr>
                  <a:t>Acoplamiento hemoglobina</a:t>
                </a:r>
              </a:p>
              <a:p>
                <a:r>
                  <a:rPr lang="es-ES" dirty="0" smtClean="0">
                    <a:latin typeface="Cambria Math"/>
                  </a:rPr>
                  <a:t>Reacción reversible</a:t>
                </a:r>
              </a:p>
              <a:p>
                <a:pPr marL="0" indent="0">
                  <a:buNone/>
                </a:pPr>
                <a:endParaRPr lang="es-ES" dirty="0" smtClean="0">
                  <a:latin typeface="Cambria Math"/>
                </a:endParaRPr>
              </a:p>
              <a:p>
                <a:endParaRPr lang="es-ES" i="1" dirty="0" smtClean="0">
                  <a:latin typeface="Cambria Math"/>
                </a:endParaRPr>
              </a:p>
              <a:p>
                <a:endParaRPr lang="es-ES" i="1" dirty="0" smtClean="0">
                  <a:latin typeface="Cambria Math"/>
                </a:endParaRPr>
              </a:p>
              <a:p>
                <a:endParaRPr lang="es-ES" i="1" dirty="0">
                  <a:latin typeface="Cambria Math"/>
                </a:endParaRPr>
              </a:p>
              <a:p>
                <a:endParaRPr lang="es-ES" i="1" dirty="0" smtClean="0">
                  <a:latin typeface="Cambria Math"/>
                </a:endParaRPr>
              </a:p>
              <a:p>
                <a14:m>
                  <m:oMath xmlns:m="http://schemas.openxmlformats.org/officeDocument/2006/math">
                    <m:sSub>
                      <m:sSubPr>
                        <m:ctrlPr>
                          <a:rPr lang="es-ES" i="1" smtClean="0">
                            <a:latin typeface="Cambria Math"/>
                          </a:rPr>
                        </m:ctrlPr>
                      </m:sSubPr>
                      <m:e>
                        <m:r>
                          <m:rPr>
                            <m:sty m:val="p"/>
                          </m:rPr>
                          <a:rPr lang="es-ES">
                            <a:latin typeface="Cambria Math"/>
                          </a:rPr>
                          <m:t>O</m:t>
                        </m:r>
                      </m:e>
                      <m:sub>
                        <m:r>
                          <a:rPr lang="es-ES">
                            <a:latin typeface="Cambria Math"/>
                          </a:rPr>
                          <m:t>2</m:t>
                        </m:r>
                      </m:sub>
                    </m:sSub>
                    <m:r>
                      <a:rPr lang="es-ES">
                        <a:latin typeface="Cambria Math"/>
                      </a:rPr>
                      <m:t>+</m:t>
                    </m:r>
                    <m:r>
                      <m:rPr>
                        <m:sty m:val="p"/>
                      </m:rPr>
                      <a:rPr lang="es-ES">
                        <a:latin typeface="Cambria Math"/>
                      </a:rPr>
                      <m:t>Hm</m:t>
                    </m:r>
                    <m:r>
                      <a:rPr lang="es-ES">
                        <a:latin typeface="Cambria Math"/>
                      </a:rPr>
                      <m:t>→</m:t>
                    </m:r>
                    <m:d>
                      <m:dPr>
                        <m:ctrlPr>
                          <a:rPr lang="es-ES" i="1">
                            <a:latin typeface="Cambria Math"/>
                          </a:rPr>
                        </m:ctrlPr>
                      </m:dPr>
                      <m:e>
                        <m:r>
                          <m:rPr>
                            <m:sty m:val="p"/>
                          </m:rPr>
                          <a:rPr lang="es-ES">
                            <a:latin typeface="Cambria Math"/>
                          </a:rPr>
                          <m:t>Hm</m:t>
                        </m:r>
                        <m:r>
                          <a:rPr lang="es-ES">
                            <a:latin typeface="Cambria Math"/>
                          </a:rPr>
                          <m:t>∙</m:t>
                        </m:r>
                        <m:sSub>
                          <m:sSubPr>
                            <m:ctrlPr>
                              <a:rPr lang="es-ES" i="1">
                                <a:latin typeface="Cambria Math"/>
                              </a:rPr>
                            </m:ctrlPr>
                          </m:sSubPr>
                          <m:e>
                            <m:r>
                              <m:rPr>
                                <m:sty m:val="p"/>
                              </m:rPr>
                              <a:rPr lang="es-ES">
                                <a:latin typeface="Cambria Math"/>
                              </a:rPr>
                              <m:t>O</m:t>
                            </m:r>
                          </m:e>
                          <m:sub>
                            <m:r>
                              <a:rPr lang="es-ES">
                                <a:latin typeface="Cambria Math"/>
                              </a:rPr>
                              <m:t>2</m:t>
                            </m:r>
                          </m:sub>
                        </m:sSub>
                      </m:e>
                    </m:d>
                    <m:r>
                      <a:rPr lang="es-ES">
                        <a:latin typeface="Cambria Math"/>
                      </a:rPr>
                      <m:t>;  </m:t>
                    </m:r>
                    <m:r>
                      <m:rPr>
                        <m:sty m:val="p"/>
                      </m:rPr>
                      <a:rPr lang="es-ES">
                        <a:latin typeface="Cambria Math"/>
                      </a:rPr>
                      <m:t>r</m:t>
                    </m:r>
                    <m:r>
                      <a:rPr lang="es-ES">
                        <a:latin typeface="Cambria Math"/>
                      </a:rPr>
                      <m:t>=</m:t>
                    </m:r>
                    <m:sSub>
                      <m:sSubPr>
                        <m:ctrlPr>
                          <a:rPr lang="es-ES" i="1">
                            <a:latin typeface="Cambria Math"/>
                          </a:rPr>
                        </m:ctrlPr>
                      </m:sSubPr>
                      <m:e>
                        <m:r>
                          <m:rPr>
                            <m:sty m:val="p"/>
                          </m:rPr>
                          <a:rPr lang="es-ES">
                            <a:latin typeface="Cambria Math"/>
                          </a:rPr>
                          <m:t>k</m:t>
                        </m:r>
                      </m:e>
                      <m:sub>
                        <m:r>
                          <a:rPr lang="es-ES">
                            <a:latin typeface="Cambria Math"/>
                          </a:rPr>
                          <m:t>1</m:t>
                        </m:r>
                      </m:sub>
                    </m:sSub>
                    <m:sSub>
                      <m:sSubPr>
                        <m:ctrlPr>
                          <a:rPr lang="es-ES" i="1">
                            <a:latin typeface="Cambria Math"/>
                          </a:rPr>
                        </m:ctrlPr>
                      </m:sSubPr>
                      <m:e>
                        <m:r>
                          <m:rPr>
                            <m:sty m:val="p"/>
                          </m:rPr>
                          <a:rPr lang="es-ES">
                            <a:latin typeface="Cambria Math"/>
                          </a:rPr>
                          <m:t>C</m:t>
                        </m:r>
                      </m:e>
                      <m:sub>
                        <m:sSub>
                          <m:sSubPr>
                            <m:ctrlPr>
                              <a:rPr lang="es-ES" i="1">
                                <a:latin typeface="Cambria Math"/>
                              </a:rPr>
                            </m:ctrlPr>
                          </m:sSubPr>
                          <m:e>
                            <m:r>
                              <m:rPr>
                                <m:sty m:val="p"/>
                              </m:rPr>
                              <a:rPr lang="es-ES">
                                <a:latin typeface="Cambria Math"/>
                              </a:rPr>
                              <m:t>O</m:t>
                            </m:r>
                          </m:e>
                          <m:sub>
                            <m:r>
                              <a:rPr lang="es-ES">
                                <a:latin typeface="Cambria Math"/>
                              </a:rPr>
                              <m:t>2</m:t>
                            </m:r>
                          </m:sub>
                        </m:sSub>
                      </m:sub>
                    </m:sSub>
                    <m:sSub>
                      <m:sSubPr>
                        <m:ctrlPr>
                          <a:rPr lang="es-ES" i="1">
                            <a:latin typeface="Cambria Math"/>
                          </a:rPr>
                        </m:ctrlPr>
                      </m:sSubPr>
                      <m:e>
                        <m:r>
                          <m:rPr>
                            <m:sty m:val="p"/>
                          </m:rPr>
                          <a:rPr lang="es-ES">
                            <a:latin typeface="Cambria Math"/>
                          </a:rPr>
                          <m:t>C</m:t>
                        </m:r>
                      </m:e>
                      <m:sub>
                        <m:r>
                          <m:rPr>
                            <m:sty m:val="p"/>
                          </m:rPr>
                          <a:rPr lang="es-ES">
                            <a:latin typeface="Cambria Math"/>
                          </a:rPr>
                          <m:t>Hm</m:t>
                        </m:r>
                      </m:sub>
                    </m:sSub>
                  </m:oMath>
                </a14:m>
                <a:endParaRPr lang="es-E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295400"/>
                <a:ext cx="8229600" cy="4525963"/>
              </a:xfrm>
              <a:blipFill rotWithShape="1">
                <a:blip r:embed="rId3"/>
                <a:stretch>
                  <a:fillRect l="-1926" t="-2830" b="-135"/>
                </a:stretch>
              </a:blipFill>
            </p:spPr>
            <p:txBody>
              <a:bodyPr/>
              <a:lstStyle/>
              <a:p>
                <a:r>
                  <a:rPr lang="es-ES">
                    <a:noFill/>
                  </a:rPr>
                  <a:t> </a:t>
                </a:r>
              </a:p>
            </p:txBody>
          </p:sp>
        </mc:Fallback>
      </mc:AlternateContent>
      <p:sp>
        <p:nvSpPr>
          <p:cNvPr id="5" name="Rectangle 4"/>
          <p:cNvSpPr/>
          <p:nvPr/>
        </p:nvSpPr>
        <p:spPr>
          <a:xfrm>
            <a:off x="2736368" y="152400"/>
            <a:ext cx="4060599" cy="369332"/>
          </a:xfrm>
          <a:prstGeom prst="rect">
            <a:avLst/>
          </a:prstGeom>
        </p:spPr>
        <p:txBody>
          <a:bodyPr wrap="none">
            <a:spAutoFit/>
          </a:bodyPr>
          <a:lstStyle/>
          <a:p>
            <a:pPr lvl="1"/>
            <a:r>
              <a:rPr lang="es-ES" dirty="0">
                <a:solidFill>
                  <a:srgbClr val="FFFFAB"/>
                </a:solidFill>
              </a:rPr>
              <a:t>1.1 Reacción transporte oxígeno</a:t>
            </a:r>
          </a:p>
        </p:txBody>
      </p:sp>
      <p:cxnSp>
        <p:nvCxnSpPr>
          <p:cNvPr id="7" name="Straight Arrow Connector 6"/>
          <p:cNvCxnSpPr/>
          <p:nvPr/>
        </p:nvCxnSpPr>
        <p:spPr>
          <a:xfrm>
            <a:off x="2286000" y="2438400"/>
            <a:ext cx="0" cy="26670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362200" y="3124200"/>
            <a:ext cx="5410200" cy="369332"/>
          </a:xfrm>
          <a:prstGeom prst="rect">
            <a:avLst/>
          </a:prstGeom>
          <a:noFill/>
        </p:spPr>
        <p:txBody>
          <a:bodyPr wrap="square" rtlCol="0">
            <a:spAutoFit/>
          </a:bodyPr>
          <a:lstStyle/>
          <a:p>
            <a:r>
              <a:rPr lang="es-ES" dirty="0" smtClean="0">
                <a:solidFill>
                  <a:schemeClr val="accent2">
                    <a:lumMod val="50000"/>
                  </a:schemeClr>
                </a:solidFill>
              </a:rPr>
              <a:t>Simplificación</a:t>
            </a:r>
            <a:endParaRPr lang="es-ES" dirty="0">
              <a:solidFill>
                <a:schemeClr val="accent2">
                  <a:lumMod val="50000"/>
                </a:schemeClr>
              </a:solidFill>
            </a:endParaRPr>
          </a:p>
        </p:txBody>
      </p:sp>
    </p:spTree>
    <p:extLst>
      <p:ext uri="{BB962C8B-B14F-4D97-AF65-F5344CB8AC3E}">
        <p14:creationId xmlns:p14="http://schemas.microsoft.com/office/powerpoint/2010/main" val="22976548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2563" y="914400"/>
                <a:ext cx="8229600" cy="4525963"/>
              </a:xfrm>
            </p:spPr>
            <p:txBody>
              <a:bodyPr/>
              <a:lstStyle/>
              <a:p>
                <a:r>
                  <a:rPr lang="es-ES" dirty="0" smtClean="0"/>
                  <a:t>Para satisfacer necesidades metabólicas</a:t>
                </a:r>
              </a:p>
              <a:p>
                <a:r>
                  <a:rPr lang="es-ES" dirty="0" smtClean="0"/>
                  <a:t>Adaptativo al esfuerzo</a:t>
                </a:r>
              </a:p>
              <a:p>
                <a14:m>
                  <m:oMath xmlns:m="http://schemas.openxmlformats.org/officeDocument/2006/math">
                    <m:r>
                      <a:rPr lang="es-ES" i="1">
                        <a:latin typeface="Cambria Math"/>
                      </a:rPr>
                      <m:t>𝐺𝑙𝑢𝑐𝑜𝑠𝑎</m:t>
                    </m:r>
                    <m:r>
                      <a:rPr lang="es-ES" i="1">
                        <a:latin typeface="Cambria Math"/>
                      </a:rPr>
                      <m:t>+</m:t>
                    </m:r>
                    <m:sSub>
                      <m:sSubPr>
                        <m:ctrlPr>
                          <a:rPr lang="es-ES" i="1">
                            <a:latin typeface="Cambria Math"/>
                          </a:rPr>
                        </m:ctrlPr>
                      </m:sSubPr>
                      <m:e>
                        <m:r>
                          <a:rPr lang="es-ES" i="1">
                            <a:latin typeface="Cambria Math"/>
                          </a:rPr>
                          <m:t>6 </m:t>
                        </m:r>
                        <m:r>
                          <a:rPr lang="es-ES" i="1">
                            <a:latin typeface="Cambria Math"/>
                          </a:rPr>
                          <m:t>𝑂</m:t>
                        </m:r>
                      </m:e>
                      <m:sub>
                        <m:r>
                          <a:rPr lang="es-ES" i="1">
                            <a:latin typeface="Cambria Math"/>
                          </a:rPr>
                          <m:t>2</m:t>
                        </m:r>
                      </m:sub>
                    </m:sSub>
                    <m:r>
                      <a:rPr lang="es-ES" i="1">
                        <a:latin typeface="Cambria Math"/>
                      </a:rPr>
                      <m:t>→6 </m:t>
                    </m:r>
                    <m:r>
                      <a:rPr lang="es-ES" i="1">
                        <a:latin typeface="Cambria Math"/>
                      </a:rPr>
                      <m:t>𝐶</m:t>
                    </m:r>
                    <m:sSub>
                      <m:sSubPr>
                        <m:ctrlPr>
                          <a:rPr lang="es-ES" i="1">
                            <a:latin typeface="Cambria Math"/>
                          </a:rPr>
                        </m:ctrlPr>
                      </m:sSubPr>
                      <m:e>
                        <m:r>
                          <a:rPr lang="es-ES" i="1">
                            <a:latin typeface="Cambria Math"/>
                          </a:rPr>
                          <m:t>𝑂</m:t>
                        </m:r>
                      </m:e>
                      <m:sub>
                        <m:r>
                          <a:rPr lang="es-ES" i="1">
                            <a:latin typeface="Cambria Math"/>
                          </a:rPr>
                          <m:t>2</m:t>
                        </m:r>
                      </m:sub>
                    </m:sSub>
                    <m:r>
                      <a:rPr lang="es-ES" i="1">
                        <a:latin typeface="Cambria Math"/>
                      </a:rPr>
                      <m:t>+6 </m:t>
                    </m:r>
                    <m:sSub>
                      <m:sSubPr>
                        <m:ctrlPr>
                          <a:rPr lang="es-ES" i="1">
                            <a:latin typeface="Cambria Math"/>
                          </a:rPr>
                        </m:ctrlPr>
                      </m:sSubPr>
                      <m:e>
                        <m:r>
                          <a:rPr lang="es-ES" i="1">
                            <a:latin typeface="Cambria Math"/>
                          </a:rPr>
                          <m:t>𝐻</m:t>
                        </m:r>
                      </m:e>
                      <m:sub>
                        <m:r>
                          <a:rPr lang="es-ES" i="1">
                            <a:latin typeface="Cambria Math"/>
                          </a:rPr>
                          <m:t>2</m:t>
                        </m:r>
                      </m:sub>
                    </m:sSub>
                    <m:r>
                      <a:rPr lang="es-ES" i="1">
                        <a:latin typeface="Cambria Math"/>
                      </a:rPr>
                      <m:t>𝑂</m:t>
                    </m:r>
                    <m:r>
                      <a:rPr lang="es-ES" i="1">
                        <a:latin typeface="Cambria Math"/>
                      </a:rPr>
                      <m:t>; </m:t>
                    </m:r>
                  </m:oMath>
                </a14:m>
                <a:endParaRPr lang="es-ES" i="1" dirty="0" smtClean="0"/>
              </a:p>
              <a:p>
                <a:pPr marL="0" indent="0">
                  <a:buNone/>
                </a:pPr>
                <a14:m>
                  <m:oMathPara xmlns:m="http://schemas.openxmlformats.org/officeDocument/2006/math">
                    <m:oMathParaPr>
                      <m:jc m:val="centerGroup"/>
                    </m:oMathParaPr>
                    <m:oMath xmlns:m="http://schemas.openxmlformats.org/officeDocument/2006/math">
                      <m:r>
                        <a:rPr lang="es-ES" i="1">
                          <a:latin typeface="Cambria Math"/>
                        </a:rPr>
                        <m:t>    ∆</m:t>
                      </m:r>
                      <m:r>
                        <a:rPr lang="es-ES" i="1">
                          <a:latin typeface="Cambria Math"/>
                        </a:rPr>
                        <m:t>𝐻</m:t>
                      </m:r>
                      <m:r>
                        <a:rPr lang="es-ES" i="1">
                          <a:latin typeface="Cambria Math"/>
                        </a:rPr>
                        <m:t>=213 </m:t>
                      </m:r>
                      <m:r>
                        <a:rPr lang="es-ES" i="1">
                          <a:latin typeface="Cambria Math"/>
                        </a:rPr>
                        <m:t>𝑘𝑐𝑎𝑙</m:t>
                      </m:r>
                      <m:r>
                        <a:rPr lang="es-ES" i="1">
                          <a:latin typeface="Cambria Math"/>
                        </a:rPr>
                        <m:t>/</m:t>
                      </m:r>
                      <m:r>
                        <a:rPr lang="es-ES" i="1">
                          <a:latin typeface="Cambria Math"/>
                        </a:rPr>
                        <m:t>𝑚𝑜𝑙</m:t>
                      </m:r>
                    </m:oMath>
                  </m:oMathPara>
                </a14:m>
                <a:endParaRPr lang="es-ES" dirty="0"/>
              </a:p>
              <a:p>
                <a:pPr marL="0" indent="0">
                  <a:buNone/>
                </a:pPr>
                <a:endParaRPr lang="es-E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2563" y="914400"/>
                <a:ext cx="8229600" cy="4525963"/>
              </a:xfrm>
              <a:blipFill rotWithShape="1">
                <a:blip r:embed="rId3"/>
                <a:stretch>
                  <a:fillRect l="-1852" t="-1887" r="-1333"/>
                </a:stretch>
              </a:blipFill>
            </p:spPr>
            <p:txBody>
              <a:bodyPr/>
              <a:lstStyle/>
              <a:p>
                <a:r>
                  <a:rPr lang="es-ES">
                    <a:noFill/>
                  </a:rPr>
                  <a:t> </a:t>
                </a:r>
              </a:p>
            </p:txBody>
          </p:sp>
        </mc:Fallback>
      </mc:AlternateContent>
      <p:sp>
        <p:nvSpPr>
          <p:cNvPr id="5" name="Rectangle 4"/>
          <p:cNvSpPr/>
          <p:nvPr/>
        </p:nvSpPr>
        <p:spPr>
          <a:xfrm>
            <a:off x="2736368" y="152400"/>
            <a:ext cx="4060599" cy="369332"/>
          </a:xfrm>
          <a:prstGeom prst="rect">
            <a:avLst/>
          </a:prstGeom>
        </p:spPr>
        <p:txBody>
          <a:bodyPr wrap="none">
            <a:spAutoFit/>
          </a:bodyPr>
          <a:lstStyle/>
          <a:p>
            <a:pPr lvl="1"/>
            <a:r>
              <a:rPr lang="es-ES" dirty="0">
                <a:solidFill>
                  <a:srgbClr val="FFFFAB"/>
                </a:solidFill>
              </a:rPr>
              <a:t>1.2 Reacción consumo oxígeno</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146" y="3542062"/>
            <a:ext cx="4558991" cy="2553034"/>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4572000" y="3616036"/>
                <a:ext cx="2873672" cy="369332"/>
              </a:xfrm>
              <a:prstGeom prst="rect">
                <a:avLst/>
              </a:prstGeom>
            </p:spPr>
            <p:txBody>
              <a:bodyPr wrap="none">
                <a:spAutoFit/>
              </a:bodyPr>
              <a:lstStyle/>
              <a:p>
                <a:r>
                  <a:rPr lang="es-ES" dirty="0" smtClean="0">
                    <a:solidFill>
                      <a:schemeClr val="accent2">
                        <a:lumMod val="75000"/>
                      </a:schemeClr>
                    </a:solidFill>
                  </a:rPr>
                  <a:t>Descansando: </a:t>
                </a:r>
                <a14:m>
                  <m:oMath xmlns:m="http://schemas.openxmlformats.org/officeDocument/2006/math">
                    <m:r>
                      <a:rPr lang="es-ES" i="1">
                        <a:solidFill>
                          <a:schemeClr val="accent2">
                            <a:lumMod val="75000"/>
                          </a:schemeClr>
                        </a:solidFill>
                        <a:latin typeface="Cambria Math"/>
                      </a:rPr>
                      <m:t>100 </m:t>
                    </m:r>
                    <m:r>
                      <a:rPr lang="es-ES" i="1">
                        <a:solidFill>
                          <a:schemeClr val="accent2">
                            <a:lumMod val="75000"/>
                          </a:schemeClr>
                        </a:solidFill>
                        <a:latin typeface="Cambria Math"/>
                      </a:rPr>
                      <m:t>𝑘𝑐𝑎𝑙</m:t>
                    </m:r>
                    <m:r>
                      <a:rPr lang="es-ES" i="1">
                        <a:solidFill>
                          <a:schemeClr val="accent2">
                            <a:lumMod val="75000"/>
                          </a:schemeClr>
                        </a:solidFill>
                        <a:latin typeface="Cambria Math"/>
                      </a:rPr>
                      <m:t>/</m:t>
                    </m:r>
                    <m:r>
                      <a:rPr lang="es-ES" i="1">
                        <a:solidFill>
                          <a:schemeClr val="accent2">
                            <a:lumMod val="75000"/>
                          </a:schemeClr>
                        </a:solidFill>
                        <a:latin typeface="Cambria Math"/>
                      </a:rPr>
                      <m:t>h</m:t>
                    </m:r>
                    <m:r>
                      <a:rPr lang="es-ES" i="1">
                        <a:solidFill>
                          <a:schemeClr val="accent2">
                            <a:lumMod val="75000"/>
                          </a:schemeClr>
                        </a:solidFill>
                        <a:latin typeface="Cambria Math"/>
                      </a:rPr>
                      <m:t> </m:t>
                    </m:r>
                  </m:oMath>
                </a14:m>
                <a:endParaRPr lang="es-ES" dirty="0">
                  <a:solidFill>
                    <a:schemeClr val="accent2">
                      <a:lumMod val="75000"/>
                    </a:schemeClr>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4572000" y="3616036"/>
                <a:ext cx="2873672" cy="369332"/>
              </a:xfrm>
              <a:prstGeom prst="rect">
                <a:avLst/>
              </a:prstGeom>
              <a:blipFill rotWithShape="1">
                <a:blip r:embed="rId5"/>
                <a:stretch>
                  <a:fillRect l="-1699" t="-8197" r="-2972" b="-2459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537363" y="4197641"/>
                <a:ext cx="3268331" cy="369332"/>
              </a:xfrm>
              <a:prstGeom prst="rect">
                <a:avLst/>
              </a:prstGeom>
            </p:spPr>
            <p:txBody>
              <a:bodyPr wrap="none">
                <a:spAutoFit/>
              </a:bodyPr>
              <a:lstStyle/>
              <a:p>
                <a:r>
                  <a:rPr lang="es-ES" dirty="0" smtClean="0">
                    <a:solidFill>
                      <a:schemeClr val="accent2">
                        <a:lumMod val="75000"/>
                      </a:schemeClr>
                    </a:solidFill>
                  </a:rPr>
                  <a:t> Corriendo fuerte: </a:t>
                </a:r>
                <a14:m>
                  <m:oMath xmlns:m="http://schemas.openxmlformats.org/officeDocument/2006/math">
                    <m:r>
                      <a:rPr lang="es-ES" i="1">
                        <a:solidFill>
                          <a:schemeClr val="accent2">
                            <a:lumMod val="75000"/>
                          </a:schemeClr>
                        </a:solidFill>
                        <a:latin typeface="Cambria Math"/>
                      </a:rPr>
                      <m:t>700 </m:t>
                    </m:r>
                    <m:r>
                      <a:rPr lang="es-ES" i="1">
                        <a:solidFill>
                          <a:schemeClr val="accent2">
                            <a:lumMod val="75000"/>
                          </a:schemeClr>
                        </a:solidFill>
                        <a:latin typeface="Cambria Math"/>
                      </a:rPr>
                      <m:t>𝑘𝑐𝑎𝑙</m:t>
                    </m:r>
                    <m:r>
                      <a:rPr lang="es-ES" i="1">
                        <a:solidFill>
                          <a:schemeClr val="accent2">
                            <a:lumMod val="75000"/>
                          </a:schemeClr>
                        </a:solidFill>
                        <a:latin typeface="Cambria Math"/>
                      </a:rPr>
                      <m:t>/</m:t>
                    </m:r>
                    <m:r>
                      <a:rPr lang="es-ES" i="1">
                        <a:solidFill>
                          <a:schemeClr val="accent2">
                            <a:lumMod val="75000"/>
                          </a:schemeClr>
                        </a:solidFill>
                        <a:latin typeface="Cambria Math"/>
                      </a:rPr>
                      <m:t>h</m:t>
                    </m:r>
                  </m:oMath>
                </a14:m>
                <a:endParaRPr lang="es-ES" dirty="0">
                  <a:solidFill>
                    <a:schemeClr val="accent2">
                      <a:lumMod val="7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4537363" y="4197641"/>
                <a:ext cx="3268331" cy="369332"/>
              </a:xfrm>
              <a:prstGeom prst="rect">
                <a:avLst/>
              </a:prstGeom>
              <a:blipFill rotWithShape="1">
                <a:blip r:embed="rId6"/>
                <a:stretch>
                  <a:fillRect l="-1493" t="-8333" r="-2425" b="-26667"/>
                </a:stretch>
              </a:blipFill>
            </p:spPr>
            <p:txBody>
              <a:bodyPr/>
              <a:lstStyle/>
              <a:p>
                <a:r>
                  <a:rPr lang="es-ES">
                    <a:noFill/>
                  </a:rPr>
                  <a:t> </a:t>
                </a:r>
              </a:p>
            </p:txBody>
          </p:sp>
        </mc:Fallback>
      </mc:AlternateContent>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 y="697270"/>
            <a:ext cx="8229600" cy="2790775"/>
          </a:xfrm>
          <a:prstGeom prst="rect">
            <a:avLst/>
          </a:prstGeom>
        </p:spPr>
      </p:pic>
    </p:spTree>
    <p:extLst>
      <p:ext uri="{BB962C8B-B14F-4D97-AF65-F5344CB8AC3E}">
        <p14:creationId xmlns:p14="http://schemas.microsoft.com/office/powerpoint/2010/main" val="51980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90600"/>
                <a:ext cx="8229600" cy="4525963"/>
              </a:xfrm>
            </p:spPr>
            <p:txBody>
              <a:bodyPr/>
              <a:lstStyle/>
              <a:p>
                <a:r>
                  <a:rPr lang="es-ES" dirty="0" smtClean="0"/>
                  <a:t>Aproximación</a:t>
                </a:r>
              </a:p>
              <a:p>
                <a:pPr lvl="1"/>
                <a:r>
                  <a:rPr lang="es-ES" dirty="0" smtClean="0"/>
                  <a:t>No hay acumulación</a:t>
                </a:r>
                <a:endParaRPr lang="es-ES" dirty="0"/>
              </a:p>
              <a:p>
                <a:pPr lvl="1"/>
                <a:r>
                  <a:rPr lang="es-ES" dirty="0" smtClean="0"/>
                  <a:t>No existe gradiente de concentración de </a:t>
                </a:r>
                <a14:m>
                  <m:oMath xmlns:m="http://schemas.openxmlformats.org/officeDocument/2006/math">
                    <m:sSub>
                      <m:sSubPr>
                        <m:ctrlPr>
                          <a:rPr lang="es-ES" i="1" smtClean="0">
                            <a:latin typeface="Cambria Math"/>
                          </a:rPr>
                        </m:ctrlPr>
                      </m:sSubPr>
                      <m:e>
                        <m:r>
                          <m:rPr>
                            <m:sty m:val="p"/>
                          </m:rPr>
                          <a:rPr lang="es-ES">
                            <a:latin typeface="Cambria Math"/>
                          </a:rPr>
                          <m:t>O</m:t>
                        </m:r>
                      </m:e>
                      <m:sub>
                        <m:r>
                          <a:rPr lang="es-ES">
                            <a:latin typeface="Cambria Math"/>
                          </a:rPr>
                          <m:t>2</m:t>
                        </m:r>
                      </m:sub>
                    </m:sSub>
                  </m:oMath>
                </a14:m>
                <a:endParaRPr lang="es-E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90600"/>
                <a:ext cx="8229600" cy="4525963"/>
              </a:xfrm>
              <a:blipFill rotWithShape="1">
                <a:blip r:embed="rId3"/>
                <a:stretch>
                  <a:fillRect l="-1630" t="-1887" r="-370"/>
                </a:stretch>
              </a:blipFill>
            </p:spPr>
            <p:txBody>
              <a:bodyPr/>
              <a:lstStyle/>
              <a:p>
                <a:r>
                  <a:rPr lang="es-ES">
                    <a:noFill/>
                  </a:rPr>
                  <a:t> </a:t>
                </a:r>
              </a:p>
            </p:txBody>
          </p:sp>
        </mc:Fallback>
      </mc:AlternateContent>
      <p:sp>
        <p:nvSpPr>
          <p:cNvPr id="5" name="Rectangle 4"/>
          <p:cNvSpPr/>
          <p:nvPr/>
        </p:nvSpPr>
        <p:spPr>
          <a:xfrm>
            <a:off x="2736368" y="152400"/>
            <a:ext cx="3339184" cy="369332"/>
          </a:xfrm>
          <a:prstGeom prst="rect">
            <a:avLst/>
          </a:prstGeom>
        </p:spPr>
        <p:txBody>
          <a:bodyPr wrap="none">
            <a:spAutoFit/>
          </a:bodyPr>
          <a:lstStyle/>
          <a:p>
            <a:pPr lvl="1"/>
            <a:r>
              <a:rPr lang="es-ES" dirty="0">
                <a:solidFill>
                  <a:srgbClr val="FFFFAB"/>
                </a:solidFill>
              </a:rPr>
              <a:t>1.3  Pulmón como </a:t>
            </a:r>
            <a:r>
              <a:rPr lang="es-ES" dirty="0" smtClean="0">
                <a:solidFill>
                  <a:srgbClr val="FFFFAB"/>
                </a:solidFill>
              </a:rPr>
              <a:t>RDTA </a:t>
            </a:r>
            <a:endParaRPr lang="es-ES" dirty="0">
              <a:solidFill>
                <a:srgbClr val="FFFFAB"/>
              </a:solidFill>
            </a:endParaRPr>
          </a:p>
        </p:txBody>
      </p:sp>
      <mc:AlternateContent xmlns:mc="http://schemas.openxmlformats.org/markup-compatibility/2006" xmlns:a14="http://schemas.microsoft.com/office/drawing/2010/main">
        <mc:Choice Requires="a14">
          <p:sp>
            <p:nvSpPr>
              <p:cNvPr id="4" name="Rectangle 3"/>
              <p:cNvSpPr/>
              <p:nvPr/>
            </p:nvSpPr>
            <p:spPr>
              <a:xfrm>
                <a:off x="3293700" y="3879271"/>
                <a:ext cx="2224520" cy="10273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3200" i="1" smtClean="0">
                              <a:solidFill>
                                <a:schemeClr val="bg1"/>
                              </a:solidFill>
                              <a:latin typeface="Cambria Math"/>
                            </a:rPr>
                          </m:ctrlPr>
                        </m:sSubPr>
                        <m:e>
                          <m:r>
                            <a:rPr lang="es-ES" sz="3200" i="1">
                              <a:solidFill>
                                <a:schemeClr val="bg1"/>
                              </a:solidFill>
                              <a:latin typeface="Cambria Math"/>
                            </a:rPr>
                            <m:t>𝑟</m:t>
                          </m:r>
                        </m:e>
                        <m:sub>
                          <m:r>
                            <a:rPr lang="es-ES" sz="3200" i="1">
                              <a:solidFill>
                                <a:schemeClr val="bg1"/>
                              </a:solidFill>
                              <a:latin typeface="Cambria Math"/>
                            </a:rPr>
                            <m:t>𝐴</m:t>
                          </m:r>
                        </m:sub>
                      </m:sSub>
                      <m:r>
                        <a:rPr lang="es-ES" sz="3200" i="1">
                          <a:solidFill>
                            <a:schemeClr val="bg1"/>
                          </a:solidFill>
                          <a:latin typeface="Cambria Math"/>
                        </a:rPr>
                        <m:t>𝑉</m:t>
                      </m:r>
                      <m:r>
                        <a:rPr lang="es-ES" sz="3200" i="1">
                          <a:solidFill>
                            <a:schemeClr val="bg1"/>
                          </a:solidFill>
                          <a:latin typeface="Cambria Math"/>
                        </a:rPr>
                        <m:t>=</m:t>
                      </m:r>
                      <m:f>
                        <m:fPr>
                          <m:ctrlPr>
                            <a:rPr lang="es-ES" sz="3200" i="1">
                              <a:solidFill>
                                <a:schemeClr val="bg1"/>
                              </a:solidFill>
                              <a:latin typeface="Cambria Math"/>
                            </a:rPr>
                          </m:ctrlPr>
                        </m:fPr>
                        <m:num>
                          <m:r>
                            <a:rPr lang="es-ES" sz="3200" i="1">
                              <a:solidFill>
                                <a:schemeClr val="bg1"/>
                              </a:solidFill>
                              <a:latin typeface="Cambria Math"/>
                            </a:rPr>
                            <m:t>𝑑</m:t>
                          </m:r>
                          <m:sSub>
                            <m:sSubPr>
                              <m:ctrlPr>
                                <a:rPr lang="es-ES" sz="3200" i="1">
                                  <a:solidFill>
                                    <a:schemeClr val="bg1"/>
                                  </a:solidFill>
                                  <a:latin typeface="Cambria Math"/>
                                </a:rPr>
                              </m:ctrlPr>
                            </m:sSubPr>
                            <m:e>
                              <m:r>
                                <a:rPr lang="es-ES" sz="3200" i="1">
                                  <a:solidFill>
                                    <a:schemeClr val="bg1"/>
                                  </a:solidFill>
                                  <a:latin typeface="Cambria Math"/>
                                </a:rPr>
                                <m:t>𝑁</m:t>
                              </m:r>
                            </m:e>
                            <m:sub>
                              <m:r>
                                <a:rPr lang="es-ES" sz="3200" i="1">
                                  <a:solidFill>
                                    <a:schemeClr val="bg1"/>
                                  </a:solidFill>
                                  <a:latin typeface="Cambria Math"/>
                                </a:rPr>
                                <m:t>𝐴</m:t>
                              </m:r>
                            </m:sub>
                          </m:sSub>
                        </m:num>
                        <m:den>
                          <m:r>
                            <a:rPr lang="es-ES" sz="3200" i="1">
                              <a:solidFill>
                                <a:schemeClr val="bg1"/>
                              </a:solidFill>
                              <a:latin typeface="Cambria Math"/>
                            </a:rPr>
                            <m:t>𝑑𝑡</m:t>
                          </m:r>
                        </m:den>
                      </m:f>
                    </m:oMath>
                  </m:oMathPara>
                </a14:m>
                <a:endParaRPr lang="es-ES" sz="3200" dirty="0"/>
              </a:p>
            </p:txBody>
          </p:sp>
        </mc:Choice>
        <mc:Fallback xmlns="">
          <p:sp>
            <p:nvSpPr>
              <p:cNvPr id="4" name="Rectangle 3"/>
              <p:cNvSpPr>
                <a:spLocks noRot="1" noChangeAspect="1" noMove="1" noResize="1" noEditPoints="1" noAdjustHandles="1" noChangeArrowheads="1" noChangeShapeType="1" noTextEdit="1"/>
              </p:cNvSpPr>
              <p:nvPr/>
            </p:nvSpPr>
            <p:spPr>
              <a:xfrm>
                <a:off x="3293700" y="3879271"/>
                <a:ext cx="2224520" cy="1027333"/>
              </a:xfrm>
              <a:prstGeom prst="rect">
                <a:avLst/>
              </a:prstGeom>
              <a:blipFill rotWithShape="1">
                <a:blip r:embed="rId4"/>
                <a:stretch>
                  <a:fillRect r="-9041" b="-592"/>
                </a:stretch>
              </a:blipFill>
            </p:spPr>
            <p:txBody>
              <a:bodyPr/>
              <a:lstStyle/>
              <a:p>
                <a:r>
                  <a:rPr lang="es-ES">
                    <a:noFill/>
                  </a:rPr>
                  <a:t> </a:t>
                </a:r>
              </a:p>
            </p:txBody>
          </p:sp>
        </mc:Fallback>
      </mc:AlternateContent>
    </p:spTree>
    <p:extLst>
      <p:ext uri="{BB962C8B-B14F-4D97-AF65-F5344CB8AC3E}">
        <p14:creationId xmlns:p14="http://schemas.microsoft.com/office/powerpoint/2010/main" val="5198044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s-ES" dirty="0" smtClean="0"/>
                  <a:t>Estudio de la velocidad de consumo del </a:t>
                </a:r>
                <a14:m>
                  <m:oMath xmlns:m="http://schemas.openxmlformats.org/officeDocument/2006/math">
                    <m:sSub>
                      <m:sSubPr>
                        <m:ctrlPr>
                          <a:rPr lang="es-ES" i="1">
                            <a:latin typeface="Cambria Math"/>
                          </a:rPr>
                        </m:ctrlPr>
                      </m:sSubPr>
                      <m:e>
                        <m:r>
                          <a:rPr lang="es-ES" i="1">
                            <a:latin typeface="Cambria Math"/>
                          </a:rPr>
                          <m:t>𝑂</m:t>
                        </m:r>
                      </m:e>
                      <m:sub>
                        <m:r>
                          <a:rPr lang="es-ES" i="1">
                            <a:latin typeface="Cambria Math"/>
                          </a:rPr>
                          <m:t>2</m:t>
                        </m:r>
                      </m:sub>
                    </m:sSub>
                  </m:oMath>
                </a14:m>
                <a:r>
                  <a:rPr lang="es-ES" dirty="0"/>
                  <a:t> </a:t>
                </a:r>
                <a:r>
                  <a:rPr lang="es-ES" dirty="0" smtClean="0"/>
                  <a:t> en el pulmón humano</a:t>
                </a:r>
              </a:p>
              <a:p>
                <a:endParaRPr lang="es-ES" dirty="0"/>
              </a:p>
              <a:p>
                <a:r>
                  <a:rPr lang="es-ES" dirty="0" smtClean="0"/>
                  <a:t>Tiempo necesario para su consumo</a:t>
                </a:r>
                <a:endParaRPr lang="es-E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887"/>
                </a:stretch>
              </a:blipFill>
            </p:spPr>
            <p:txBody>
              <a:bodyPr/>
              <a:lstStyle/>
              <a:p>
                <a:r>
                  <a:rPr lang="es-ES">
                    <a:noFill/>
                  </a:rPr>
                  <a:t> </a:t>
                </a:r>
              </a:p>
            </p:txBody>
          </p:sp>
        </mc:Fallback>
      </mc:AlternateContent>
      <p:sp>
        <p:nvSpPr>
          <p:cNvPr id="5" name="Rectangle 4"/>
          <p:cNvSpPr/>
          <p:nvPr/>
        </p:nvSpPr>
        <p:spPr>
          <a:xfrm>
            <a:off x="3810000" y="152400"/>
            <a:ext cx="1793311" cy="369332"/>
          </a:xfrm>
          <a:prstGeom prst="rect">
            <a:avLst/>
          </a:prstGeom>
        </p:spPr>
        <p:txBody>
          <a:bodyPr wrap="none">
            <a:spAutoFit/>
          </a:bodyPr>
          <a:lstStyle/>
          <a:p>
            <a:pPr lvl="1"/>
            <a:r>
              <a:rPr lang="es-ES" dirty="0">
                <a:solidFill>
                  <a:srgbClr val="FFFFAB"/>
                </a:solidFill>
              </a:rPr>
              <a:t>2. Objetivo</a:t>
            </a:r>
          </a:p>
        </p:txBody>
      </p:sp>
    </p:spTree>
    <p:extLst>
      <p:ext uri="{BB962C8B-B14F-4D97-AF65-F5344CB8AC3E}">
        <p14:creationId xmlns:p14="http://schemas.microsoft.com/office/powerpoint/2010/main" val="5198044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43346" y="773402"/>
            <a:ext cx="8229600" cy="1143000"/>
          </a:xfrm>
        </p:spPr>
        <p:txBody>
          <a:bodyPr>
            <a:normAutofit fontScale="90000"/>
          </a:bodyPr>
          <a:lstStyle/>
          <a:p>
            <a:r>
              <a:rPr lang="es-ES" dirty="0" smtClean="0"/>
              <a:t>Aspectos a tener en cuenta en una reacción fluido – fluido:</a:t>
            </a:r>
            <a:endParaRPr lang="es-ES" dirty="0"/>
          </a:p>
        </p:txBody>
      </p:sp>
      <p:sp>
        <p:nvSpPr>
          <p:cNvPr id="3" name="Content Placeholder 2"/>
          <p:cNvSpPr>
            <a:spLocks noGrp="1"/>
          </p:cNvSpPr>
          <p:nvPr>
            <p:ph idx="1"/>
          </p:nvPr>
        </p:nvSpPr>
        <p:spPr>
          <a:xfrm>
            <a:off x="500415" y="2209800"/>
            <a:ext cx="8229600" cy="4525963"/>
          </a:xfrm>
        </p:spPr>
        <p:txBody>
          <a:bodyPr/>
          <a:lstStyle/>
          <a:p>
            <a:r>
              <a:rPr lang="es-ES" dirty="0" smtClean="0"/>
              <a:t>Expresión de ecuación de velocidad</a:t>
            </a:r>
          </a:p>
          <a:p>
            <a:pPr lvl="1"/>
            <a:r>
              <a:rPr lang="es-ES" dirty="0" smtClean="0"/>
              <a:t>Solubilidad en equilibrio</a:t>
            </a:r>
          </a:p>
          <a:p>
            <a:pPr lvl="1"/>
            <a:r>
              <a:rPr lang="es-ES" dirty="0" smtClean="0"/>
              <a:t>Método de contacto</a:t>
            </a:r>
          </a:p>
          <a:p>
            <a:pPr lvl="1"/>
            <a:endParaRPr lang="es-ES" dirty="0"/>
          </a:p>
          <a:p>
            <a:pPr lvl="1"/>
            <a:endParaRPr lang="es-ES" dirty="0" smtClean="0"/>
          </a:p>
          <a:p>
            <a:pPr lvl="1"/>
            <a:r>
              <a:rPr lang="es-ES" dirty="0" smtClean="0"/>
              <a:t>Se transporta a la sangre: </a:t>
            </a:r>
            <a:r>
              <a:rPr lang="es-ES" dirty="0" err="1" smtClean="0"/>
              <a:t>Whitmann</a:t>
            </a:r>
            <a:endParaRPr lang="es-ES" dirty="0"/>
          </a:p>
        </p:txBody>
      </p:sp>
      <p:sp>
        <p:nvSpPr>
          <p:cNvPr id="5" name="Rectangle 4"/>
          <p:cNvSpPr/>
          <p:nvPr/>
        </p:nvSpPr>
        <p:spPr>
          <a:xfrm>
            <a:off x="3505200" y="152400"/>
            <a:ext cx="2220031" cy="369332"/>
          </a:xfrm>
          <a:prstGeom prst="rect">
            <a:avLst/>
          </a:prstGeom>
        </p:spPr>
        <p:txBody>
          <a:bodyPr wrap="none">
            <a:spAutoFit/>
          </a:bodyPr>
          <a:lstStyle/>
          <a:p>
            <a:pPr lvl="1"/>
            <a:r>
              <a:rPr lang="es-ES" dirty="0">
                <a:solidFill>
                  <a:srgbClr val="FFFFAB"/>
                </a:solidFill>
              </a:rPr>
              <a:t>3. Introducción</a:t>
            </a:r>
          </a:p>
        </p:txBody>
      </p:sp>
      <p:pic>
        <p:nvPicPr>
          <p:cNvPr id="6" name="Imagen 1"/>
          <p:cNvPicPr/>
          <p:nvPr/>
        </p:nvPicPr>
        <p:blipFill rotWithShape="1">
          <a:blip r:embed="rId3"/>
          <a:srcRect l="274" r="60597" b="77479"/>
          <a:stretch/>
        </p:blipFill>
        <p:spPr>
          <a:xfrm>
            <a:off x="1600200" y="2209800"/>
            <a:ext cx="5133508" cy="2286000"/>
          </a:xfrm>
          <a:prstGeom prst="rect">
            <a:avLst/>
          </a:prstGeom>
        </p:spPr>
      </p:pic>
    </p:spTree>
    <p:extLst>
      <p:ext uri="{BB962C8B-B14F-4D97-AF65-F5344CB8AC3E}">
        <p14:creationId xmlns:p14="http://schemas.microsoft.com/office/powerpoint/2010/main" val="51980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736367" y="152400"/>
            <a:ext cx="3434145" cy="369332"/>
          </a:xfrm>
          <a:prstGeom prst="rect">
            <a:avLst/>
          </a:prstGeom>
        </p:spPr>
        <p:txBody>
          <a:bodyPr wrap="none">
            <a:spAutoFit/>
          </a:bodyPr>
          <a:lstStyle/>
          <a:p>
            <a:pPr lvl="1"/>
            <a:r>
              <a:rPr lang="es-ES" dirty="0">
                <a:solidFill>
                  <a:srgbClr val="FFFFAB"/>
                </a:solidFill>
              </a:rPr>
              <a:t>4. Tratamiento matemático</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8200"/>
            <a:ext cx="9144000" cy="5143500"/>
          </a:xfrm>
          <a:prstGeom prst="rect">
            <a:avLst/>
          </a:prstGeom>
        </p:spPr>
      </p:pic>
    </p:spTree>
    <p:extLst>
      <p:ext uri="{BB962C8B-B14F-4D97-AF65-F5344CB8AC3E}">
        <p14:creationId xmlns:p14="http://schemas.microsoft.com/office/powerpoint/2010/main" val="5198044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Foundry">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648</TotalTime>
  <Words>3709</Words>
  <Application>Microsoft Office PowerPoint</Application>
  <PresentationFormat>On-screen Show (4:3)</PresentationFormat>
  <Paragraphs>366</Paragraphs>
  <Slides>37</Slides>
  <Notes>28</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PowerPoint Presentation</vt:lpstr>
      <vt:lpstr>Índice</vt:lpstr>
      <vt:lpstr>PowerPoint Presentation</vt:lpstr>
      <vt:lpstr>PowerPoint Presentation</vt:lpstr>
      <vt:lpstr>PowerPoint Presentation</vt:lpstr>
      <vt:lpstr>PowerPoint Presentation</vt:lpstr>
      <vt:lpstr>PowerPoint Presentation</vt:lpstr>
      <vt:lpstr>Aspectos a tener en cuenta en una reacción fluido – fluido:</vt:lpstr>
      <vt:lpstr>PowerPoint Presentation</vt:lpstr>
      <vt:lpstr>Genérico</vt:lpstr>
      <vt:lpstr>PowerPoint Presentation</vt:lpstr>
      <vt:lpstr>PowerPoint Presentation</vt:lpstr>
      <vt:lpstr>PowerPoint Presentation</vt:lpstr>
      <vt:lpstr>RDTA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Javier Hipólito Marsal</dc:creator>
  <cp:lastModifiedBy>Javier Hipólito Marsal</cp:lastModifiedBy>
  <cp:revision>97</cp:revision>
  <dcterms:created xsi:type="dcterms:W3CDTF">2006-08-16T00:00:00Z</dcterms:created>
  <dcterms:modified xsi:type="dcterms:W3CDTF">2016-05-17T22:31:07Z</dcterms:modified>
</cp:coreProperties>
</file>